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Arimo"/>
      <p:regular r:id="rId46"/>
      <p:bold r:id="rId47"/>
      <p:italic r:id="rId48"/>
      <p:boldItalic r:id="rId49"/>
    </p:embeddedFont>
    <p:embeddedFont>
      <p:font typeface="Poppins"/>
      <p:regular r:id="rId50"/>
      <p:bold r:id="rId51"/>
      <p:italic r:id="rId52"/>
      <p:boldItalic r:id="rId53"/>
    </p:embeddedFont>
    <p:embeddedFont>
      <p:font typeface="Manrope"/>
      <p:regular r:id="rId54"/>
      <p:bold r:id="rId55"/>
    </p:embeddedFont>
    <p:embeddedFont>
      <p:font typeface="Manrope Medium"/>
      <p:regular r:id="rId56"/>
      <p:bold r:id="rId57"/>
    </p:embeddedFont>
    <p:embeddedFont>
      <p:font typeface="Sora"/>
      <p:regular r:id="rId58"/>
      <p:bold r:id="rId59"/>
    </p:embeddedFont>
    <p:embeddedFont>
      <p:font typeface="Sora Medium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Arimo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rimo-italic.fntdata"/><Relationship Id="rId47" Type="http://schemas.openxmlformats.org/officeDocument/2006/relationships/font" Target="fonts/Arimo-bold.fntdata"/><Relationship Id="rId49" Type="http://schemas.openxmlformats.org/officeDocument/2006/relationships/font" Target="fonts/Arim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SoraMedium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SoraMedium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-bold.fntdata"/><Relationship Id="rId50" Type="http://schemas.openxmlformats.org/officeDocument/2006/relationships/font" Target="fonts/Poppins-regular.fntdata"/><Relationship Id="rId53" Type="http://schemas.openxmlformats.org/officeDocument/2006/relationships/font" Target="fonts/Poppins-boldItalic.fntdata"/><Relationship Id="rId52" Type="http://schemas.openxmlformats.org/officeDocument/2006/relationships/font" Target="fonts/Poppins-italic.fntdata"/><Relationship Id="rId11" Type="http://schemas.openxmlformats.org/officeDocument/2006/relationships/slide" Target="slides/slide7.xml"/><Relationship Id="rId55" Type="http://schemas.openxmlformats.org/officeDocument/2006/relationships/font" Target="fonts/Manrope-bold.fntdata"/><Relationship Id="rId10" Type="http://schemas.openxmlformats.org/officeDocument/2006/relationships/slide" Target="slides/slide6.xml"/><Relationship Id="rId54" Type="http://schemas.openxmlformats.org/officeDocument/2006/relationships/font" Target="fonts/Manrope-regular.fntdata"/><Relationship Id="rId13" Type="http://schemas.openxmlformats.org/officeDocument/2006/relationships/slide" Target="slides/slide9.xml"/><Relationship Id="rId57" Type="http://schemas.openxmlformats.org/officeDocument/2006/relationships/font" Target="fonts/ManropeMedium-bold.fntdata"/><Relationship Id="rId12" Type="http://schemas.openxmlformats.org/officeDocument/2006/relationships/slide" Target="slides/slide8.xml"/><Relationship Id="rId56" Type="http://schemas.openxmlformats.org/officeDocument/2006/relationships/font" Target="fonts/ManropeMedium-regular.fntdata"/><Relationship Id="rId15" Type="http://schemas.openxmlformats.org/officeDocument/2006/relationships/slide" Target="slides/slide11.xml"/><Relationship Id="rId59" Type="http://schemas.openxmlformats.org/officeDocument/2006/relationships/font" Target="fonts/Sora-bold.fntdata"/><Relationship Id="rId14" Type="http://schemas.openxmlformats.org/officeDocument/2006/relationships/slide" Target="slides/slide10.xml"/><Relationship Id="rId58" Type="http://schemas.openxmlformats.org/officeDocument/2006/relationships/font" Target="fonts/Sor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bea8d16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bea8d16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maisha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27beb104a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27beb104a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takumi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236fa5cc4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236fa5cc4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takumi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27beb10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27beb10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takumi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236fa5cc4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236fa5cc4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takumi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27beb104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527beb104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takumi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236fa5cc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236fa5cc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takumi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236fa5c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236fa5c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glenn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527beb104a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527beb104a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glenn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236fa5cc4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236fa5cc4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glenn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27beb104a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27beb104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glenn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236fa5cc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236fa5cc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maisha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27beb104a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527beb104a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maisha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527beb104a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527beb104a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maisha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27beb104a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27beb104a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maisha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27beb104a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27beb104a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maisha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236fa5cc4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5236fa5cc4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27beb104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27beb104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robert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27beb104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27beb104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robert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5236fa5cc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5236fa5cc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</a:t>
            </a:r>
            <a:r>
              <a:rPr lang="en">
                <a:solidFill>
                  <a:schemeClr val="dk1"/>
                </a:solidFill>
              </a:rPr>
              <a:t>obert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** VQVAE is trained before hand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236fa5cc4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5236fa5cc4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robert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527beb104a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527beb104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robert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236fa5cc4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236fa5cc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maisha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236fa5cc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236fa5cc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robert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27beb104a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27beb104a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robert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236fa5cc4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5236fa5cc4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glenn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27beb104a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527beb104a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glenn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527beb104a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527beb104a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Glenn + maisha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3c823060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3c823060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takumi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27beb104a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527beb104a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takumi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527beb104a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527beb104a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sadman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527beb104a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527beb104a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sadman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236fa5cc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5236fa5cc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maisha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236fa5cc4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236fa5cc4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maisha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27beb104a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527beb104a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maisha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236fa5cc4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5236fa5cc4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maisha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7bea8d16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57bea8d16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maisha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236fa5cc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236fa5cc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sadman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sadman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236fa5cc4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236fa5cc4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sadman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236fa5c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236fa5c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sadman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0" Type="http://schemas.openxmlformats.org/officeDocument/2006/relationships/hyperlink" Target="http://bit.ly/2TtBDfr" TargetMode="External"/><Relationship Id="rId9" Type="http://schemas.openxmlformats.org/officeDocument/2006/relationships/hyperlink" Target="http://bit.ly/2TyoMsr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hyperlink" Target="https://bit.ly/3A1uf1Q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06593" y="-708752"/>
            <a:ext cx="11345408" cy="6996496"/>
            <a:chOff x="-1006593" y="-708752"/>
            <a:chExt cx="11345408" cy="6996496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169925" y="28499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12093">
              <a:off x="-707049" y="3711225"/>
              <a:ext cx="2898923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-1831086" y="-1907572"/>
            <a:ext cx="11165586" cy="8493897"/>
            <a:chOff x="-1831086" y="-1907572"/>
            <a:chExt cx="11165586" cy="8493897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353300" y="4605125"/>
              <a:ext cx="1981200" cy="19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96330">
              <a:off x="-1687653" y="-1479219"/>
              <a:ext cx="5147054" cy="210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Google Shape;15;p2"/>
            <p:cNvGrpSpPr/>
            <p:nvPr/>
          </p:nvGrpSpPr>
          <p:grpSpPr>
            <a:xfrm>
              <a:off x="7655454" y="346353"/>
              <a:ext cx="805393" cy="386293"/>
              <a:chOff x="2138948" y="4695372"/>
              <a:chExt cx="805393" cy="386293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28713" y="-661212"/>
              <a:ext cx="1080576" cy="1080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713225" y="801775"/>
            <a:ext cx="4956600" cy="24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713225" y="3208175"/>
            <a:ext cx="25227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1"/>
          <p:cNvGrpSpPr/>
          <p:nvPr/>
        </p:nvGrpSpPr>
        <p:grpSpPr>
          <a:xfrm>
            <a:off x="-1997193" y="-1927952"/>
            <a:ext cx="12869408" cy="9053896"/>
            <a:chOff x="-1997193" y="-1927952"/>
            <a:chExt cx="12869408" cy="9053896"/>
          </a:xfrm>
        </p:grpSpPr>
        <p:pic>
          <p:nvPicPr>
            <p:cNvPr id="115" name="Google Shape;115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703325" y="-11907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12093">
              <a:off x="-1697649" y="4549425"/>
              <a:ext cx="2898923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1"/>
          <p:cNvGrpSpPr/>
          <p:nvPr/>
        </p:nvGrpSpPr>
        <p:grpSpPr>
          <a:xfrm>
            <a:off x="-1687653" y="-1555419"/>
            <a:ext cx="11022153" cy="8141744"/>
            <a:chOff x="-1687653" y="-1555419"/>
            <a:chExt cx="11022153" cy="8141744"/>
          </a:xfrm>
        </p:grpSpPr>
        <p:pic>
          <p:nvPicPr>
            <p:cNvPr id="118" name="Google Shape;118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7353300" y="4605125"/>
              <a:ext cx="1981200" cy="19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87653" y="-1555419"/>
              <a:ext cx="5147055" cy="210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" name="Google Shape;120;p11"/>
            <p:cNvGrpSpPr/>
            <p:nvPr/>
          </p:nvGrpSpPr>
          <p:grpSpPr>
            <a:xfrm>
              <a:off x="7655454" y="346353"/>
              <a:ext cx="805393" cy="386293"/>
              <a:chOff x="2138948" y="4695372"/>
              <a:chExt cx="805393" cy="386293"/>
            </a:xfrm>
          </p:grpSpPr>
          <p:pic>
            <p:nvPicPr>
              <p:cNvPr id="121" name="Google Shape;121;p1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22;p1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3" name="Google Shape;123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5528713" y="-661212"/>
              <a:ext cx="1080575" cy="1080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80513" y="4929963"/>
              <a:ext cx="1080576" cy="1080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0" name="Google Shape;130;p13"/>
          <p:cNvGrpSpPr/>
          <p:nvPr/>
        </p:nvGrpSpPr>
        <p:grpSpPr>
          <a:xfrm>
            <a:off x="-2136125" y="-1745452"/>
            <a:ext cx="13217790" cy="8982405"/>
            <a:chOff x="-2136125" y="-1745452"/>
            <a:chExt cx="13217790" cy="8982405"/>
          </a:xfrm>
        </p:grpSpPr>
        <p:pic>
          <p:nvPicPr>
            <p:cNvPr id="131" name="Google Shape;131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912775" y="-10082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8099999">
              <a:off x="-1866160" y="4535349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" name="Google Shape;133;p13"/>
          <p:cNvGrpSpPr/>
          <p:nvPr/>
        </p:nvGrpSpPr>
        <p:grpSpPr>
          <a:xfrm>
            <a:off x="-445700" y="-549859"/>
            <a:ext cx="10318380" cy="6799950"/>
            <a:chOff x="-445700" y="-549859"/>
            <a:chExt cx="10318380" cy="6799950"/>
          </a:xfrm>
        </p:grpSpPr>
        <p:pic>
          <p:nvPicPr>
            <p:cNvPr id="134" name="Google Shape;134;p13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flipH="1" rot="10800000">
              <a:off x="8372504" y="-549859"/>
              <a:ext cx="1500175" cy="149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9016463">
              <a:off x="-304287" y="-132059"/>
              <a:ext cx="776448" cy="7764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6" name="Google Shape;136;p13"/>
            <p:cNvGrpSpPr/>
            <p:nvPr/>
          </p:nvGrpSpPr>
          <p:grpSpPr>
            <a:xfrm>
              <a:off x="700254" y="4410853"/>
              <a:ext cx="805393" cy="386293"/>
              <a:chOff x="2138948" y="4695372"/>
              <a:chExt cx="805393" cy="386293"/>
            </a:xfrm>
          </p:grpSpPr>
          <p:pic>
            <p:nvPicPr>
              <p:cNvPr id="137" name="Google Shape;137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13"/>
            <p:cNvPicPr preferRelativeResize="0"/>
            <p:nvPr/>
          </p:nvPicPr>
          <p:blipFill rotWithShape="1">
            <a:blip r:embed="rId6">
              <a:alphaModFix/>
            </a:blip>
            <a:srcRect b="219" l="0" r="0" t="219"/>
            <a:stretch/>
          </p:blipFill>
          <p:spPr>
            <a:xfrm>
              <a:off x="8313329" y="4756417"/>
              <a:ext cx="1500174" cy="1493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2" type="title"/>
          </p:nvPr>
        </p:nvSpPr>
        <p:spPr>
          <a:xfrm>
            <a:off x="720001" y="2117304"/>
            <a:ext cx="2303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720000" y="2675177"/>
            <a:ext cx="23031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4" name="Google Shape;144;p14"/>
          <p:cNvSpPr txBox="1"/>
          <p:nvPr>
            <p:ph idx="3" type="title"/>
          </p:nvPr>
        </p:nvSpPr>
        <p:spPr>
          <a:xfrm>
            <a:off x="3420450" y="2117304"/>
            <a:ext cx="2303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14"/>
          <p:cNvSpPr txBox="1"/>
          <p:nvPr>
            <p:ph idx="4" type="subTitle"/>
          </p:nvPr>
        </p:nvSpPr>
        <p:spPr>
          <a:xfrm>
            <a:off x="3420452" y="2675177"/>
            <a:ext cx="23031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6" name="Google Shape;146;p14"/>
          <p:cNvSpPr txBox="1"/>
          <p:nvPr>
            <p:ph idx="5" type="title"/>
          </p:nvPr>
        </p:nvSpPr>
        <p:spPr>
          <a:xfrm>
            <a:off x="6120950" y="2117304"/>
            <a:ext cx="2303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4"/>
          <p:cNvSpPr txBox="1"/>
          <p:nvPr>
            <p:ph idx="6" type="subTitle"/>
          </p:nvPr>
        </p:nvSpPr>
        <p:spPr>
          <a:xfrm>
            <a:off x="6120954" y="2675177"/>
            <a:ext cx="23031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8" name="Google Shape;148;p14"/>
          <p:cNvSpPr txBox="1"/>
          <p:nvPr>
            <p:ph hasCustomPrompt="1" idx="7" type="title"/>
          </p:nvPr>
        </p:nvSpPr>
        <p:spPr>
          <a:xfrm>
            <a:off x="719989" y="1745900"/>
            <a:ext cx="765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/>
          <p:nvPr>
            <p:ph hasCustomPrompt="1" idx="8" type="title"/>
          </p:nvPr>
        </p:nvSpPr>
        <p:spPr>
          <a:xfrm>
            <a:off x="3420438" y="1745900"/>
            <a:ext cx="765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/>
          <p:nvPr>
            <p:ph hasCustomPrompt="1" idx="9" type="title"/>
          </p:nvPr>
        </p:nvSpPr>
        <p:spPr>
          <a:xfrm>
            <a:off x="6120904" y="1745900"/>
            <a:ext cx="7659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51" name="Google Shape;151;p14"/>
          <p:cNvGrpSpPr/>
          <p:nvPr/>
        </p:nvGrpSpPr>
        <p:grpSpPr>
          <a:xfrm>
            <a:off x="-1897471" y="-1745452"/>
            <a:ext cx="12979136" cy="7968473"/>
            <a:chOff x="-1897471" y="-1745452"/>
            <a:chExt cx="12979136" cy="7968473"/>
          </a:xfrm>
        </p:grpSpPr>
        <p:pic>
          <p:nvPicPr>
            <p:cNvPr id="152" name="Google Shape;15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800001">
              <a:off x="7885844" y="3665525"/>
              <a:ext cx="2898925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8100001">
              <a:off x="-1627506" y="-10082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14"/>
          <p:cNvGrpSpPr/>
          <p:nvPr/>
        </p:nvGrpSpPr>
        <p:grpSpPr>
          <a:xfrm>
            <a:off x="700254" y="-371553"/>
            <a:ext cx="9108234" cy="5168700"/>
            <a:chOff x="700254" y="-371553"/>
            <a:chExt cx="9108234" cy="5168700"/>
          </a:xfrm>
        </p:grpSpPr>
        <p:pic>
          <p:nvPicPr>
            <p:cNvPr id="155" name="Google Shape;15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729075">
              <a:off x="8534363" y="-203802"/>
              <a:ext cx="1106375" cy="1106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Google Shape;156;p14"/>
            <p:cNvGrpSpPr/>
            <p:nvPr/>
          </p:nvGrpSpPr>
          <p:grpSpPr>
            <a:xfrm>
              <a:off x="700254" y="4410853"/>
              <a:ext cx="805393" cy="386293"/>
              <a:chOff x="2138948" y="4695372"/>
              <a:chExt cx="805393" cy="386293"/>
            </a:xfrm>
          </p:grpSpPr>
          <p:pic>
            <p:nvPicPr>
              <p:cNvPr id="157" name="Google Shape;157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title"/>
          </p:nvPr>
        </p:nvSpPr>
        <p:spPr>
          <a:xfrm>
            <a:off x="4370700" y="445025"/>
            <a:ext cx="36174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4370700" y="1842125"/>
            <a:ext cx="4060200" cy="24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/>
        </p:txBody>
      </p:sp>
      <p:pic>
        <p:nvPicPr>
          <p:cNvPr id="162" name="Google Shape;1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99999">
            <a:off x="7868190" y="4763949"/>
            <a:ext cx="2898924" cy="1964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5"/>
          <p:cNvGrpSpPr/>
          <p:nvPr/>
        </p:nvGrpSpPr>
        <p:grpSpPr>
          <a:xfrm>
            <a:off x="5654342" y="-76987"/>
            <a:ext cx="4159162" cy="6327079"/>
            <a:chOff x="5654342" y="-76987"/>
            <a:chExt cx="4159162" cy="6327079"/>
          </a:xfrm>
        </p:grpSpPr>
        <p:pic>
          <p:nvPicPr>
            <p:cNvPr id="164" name="Google Shape;164;p15"/>
            <p:cNvPicPr preferRelativeResize="0"/>
            <p:nvPr/>
          </p:nvPicPr>
          <p:blipFill rotWithShape="1">
            <a:blip r:embed="rId3">
              <a:alphaModFix/>
            </a:blip>
            <a:srcRect b="219" l="0" r="0" t="219"/>
            <a:stretch/>
          </p:blipFill>
          <p:spPr>
            <a:xfrm>
              <a:off x="8313329" y="4756417"/>
              <a:ext cx="1500175" cy="149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28108" y="-76987"/>
              <a:ext cx="1080575" cy="108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5"/>
            <p:cNvPicPr preferRelativeResize="0"/>
            <p:nvPr/>
          </p:nvPicPr>
          <p:blipFill rotWithShape="1">
            <a:blip r:embed="rId5">
              <a:alphaModFix/>
            </a:blip>
            <a:srcRect b="19" l="0" r="0" t="19"/>
            <a:stretch/>
          </p:blipFill>
          <p:spPr>
            <a:xfrm>
              <a:off x="5654342" y="4756417"/>
              <a:ext cx="1500175" cy="1493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15"/>
          <p:cNvSpPr/>
          <p:nvPr>
            <p:ph idx="2" type="pic"/>
          </p:nvPr>
        </p:nvSpPr>
        <p:spPr>
          <a:xfrm>
            <a:off x="0" y="0"/>
            <a:ext cx="3886200" cy="51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720000" y="445025"/>
            <a:ext cx="7708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717750" y="1155225"/>
            <a:ext cx="77085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●"/>
              <a:defRPr sz="1100"/>
            </a:lvl1pPr>
            <a:lvl2pPr indent="-29845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Manrope SemiBold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■"/>
              <a:defRPr sz="1100"/>
            </a:lvl9pPr>
          </a:lstStyle>
          <a:p/>
        </p:txBody>
      </p:sp>
      <p:grpSp>
        <p:nvGrpSpPr>
          <p:cNvPr id="171" name="Google Shape;171;p16"/>
          <p:cNvGrpSpPr/>
          <p:nvPr/>
        </p:nvGrpSpPr>
        <p:grpSpPr>
          <a:xfrm>
            <a:off x="-2242210" y="-1220273"/>
            <a:ext cx="13226771" cy="7882804"/>
            <a:chOff x="-2242210" y="-1220273"/>
            <a:chExt cx="13226771" cy="7882804"/>
          </a:xfrm>
        </p:grpSpPr>
        <p:pic>
          <p:nvPicPr>
            <p:cNvPr id="172" name="Google Shape;172;p16"/>
            <p:cNvPicPr preferRelativeResize="0"/>
            <p:nvPr/>
          </p:nvPicPr>
          <p:blipFill rotWithShape="1">
            <a:blip r:embed="rId2">
              <a:alphaModFix/>
            </a:blip>
            <a:srcRect b="-5040" l="1470" r="-1469" t="5040"/>
            <a:stretch/>
          </p:blipFill>
          <p:spPr>
            <a:xfrm rot="-1303813">
              <a:off x="-1981575" y="-753425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6"/>
            <p:cNvPicPr preferRelativeResize="0"/>
            <p:nvPr/>
          </p:nvPicPr>
          <p:blipFill rotWithShape="1">
            <a:blip r:embed="rId2">
              <a:alphaModFix/>
            </a:blip>
            <a:srcRect b="-3180" l="-4800" r="4799" t="3180"/>
            <a:stretch/>
          </p:blipFill>
          <p:spPr>
            <a:xfrm rot="-9347153">
              <a:off x="7810326" y="4190100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7"/>
          <p:cNvGrpSpPr/>
          <p:nvPr/>
        </p:nvGrpSpPr>
        <p:grpSpPr>
          <a:xfrm>
            <a:off x="-1897471" y="-1516852"/>
            <a:ext cx="12653432" cy="8026984"/>
            <a:chOff x="-1897471" y="-1516852"/>
            <a:chExt cx="12653432" cy="8026984"/>
          </a:xfrm>
        </p:grpSpPr>
        <p:pic>
          <p:nvPicPr>
            <p:cNvPr id="176" name="Google Shape;176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9542255">
              <a:off x="-1316650" y="-1063296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8999999">
              <a:off x="-1600575" y="3934754"/>
              <a:ext cx="2898925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2699999">
              <a:off x="7486625" y="3808529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452847">
              <a:off x="7581726" y="-100877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180;p17"/>
          <p:cNvGrpSpPr/>
          <p:nvPr/>
        </p:nvGrpSpPr>
        <p:grpSpPr>
          <a:xfrm>
            <a:off x="-2364486" y="-2136172"/>
            <a:ext cx="11698986" cy="8722497"/>
            <a:chOff x="-2364486" y="-2136172"/>
            <a:chExt cx="11698986" cy="8722497"/>
          </a:xfrm>
        </p:grpSpPr>
        <p:pic>
          <p:nvPicPr>
            <p:cNvPr id="181" name="Google Shape;18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7353300" y="4605125"/>
              <a:ext cx="1981200" cy="19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96330">
              <a:off x="-2221053" y="-1707819"/>
              <a:ext cx="5147054" cy="210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3" name="Google Shape;183;p17"/>
            <p:cNvGrpSpPr/>
            <p:nvPr/>
          </p:nvGrpSpPr>
          <p:grpSpPr>
            <a:xfrm>
              <a:off x="7655454" y="346353"/>
              <a:ext cx="805393" cy="386293"/>
              <a:chOff x="2138948" y="4695372"/>
              <a:chExt cx="805393" cy="386293"/>
            </a:xfrm>
          </p:grpSpPr>
          <p:pic>
            <p:nvPicPr>
              <p:cNvPr id="184" name="Google Shape;184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85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6" name="Google Shape;186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5528713" y="-661212"/>
              <a:ext cx="1080575" cy="1080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17"/>
          <p:cNvSpPr txBox="1"/>
          <p:nvPr>
            <p:ph type="title"/>
          </p:nvPr>
        </p:nvSpPr>
        <p:spPr>
          <a:xfrm>
            <a:off x="713225" y="3572250"/>
            <a:ext cx="42036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8" name="Google Shape;188;p17"/>
          <p:cNvSpPr txBox="1"/>
          <p:nvPr>
            <p:ph idx="1" type="subTitle"/>
          </p:nvPr>
        </p:nvSpPr>
        <p:spPr>
          <a:xfrm>
            <a:off x="713225" y="1078650"/>
            <a:ext cx="4203600" cy="24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4768214" y="1279475"/>
            <a:ext cx="34374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92" name="Google Shape;192;p18"/>
          <p:cNvSpPr txBox="1"/>
          <p:nvPr>
            <p:ph idx="2" type="subTitle"/>
          </p:nvPr>
        </p:nvSpPr>
        <p:spPr>
          <a:xfrm>
            <a:off x="938386" y="1279475"/>
            <a:ext cx="3437400" cy="30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grpSp>
        <p:nvGrpSpPr>
          <p:cNvPr id="193" name="Google Shape;193;p18"/>
          <p:cNvGrpSpPr/>
          <p:nvPr/>
        </p:nvGrpSpPr>
        <p:grpSpPr>
          <a:xfrm>
            <a:off x="-2242210" y="-1897852"/>
            <a:ext cx="13226771" cy="8560384"/>
            <a:chOff x="-2242210" y="-1897852"/>
            <a:chExt cx="13226771" cy="8560384"/>
          </a:xfrm>
        </p:grpSpPr>
        <p:pic>
          <p:nvPicPr>
            <p:cNvPr id="194" name="Google Shape;194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03813">
              <a:off x="-1981575" y="-753425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791425" y="-11606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347153">
              <a:off x="7810326" y="4190100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" name="Google Shape;197;p18"/>
          <p:cNvGrpSpPr/>
          <p:nvPr/>
        </p:nvGrpSpPr>
        <p:grpSpPr>
          <a:xfrm>
            <a:off x="-710759" y="-297673"/>
            <a:ext cx="10881158" cy="5925015"/>
            <a:chOff x="-710759" y="-297673"/>
            <a:chExt cx="10881158" cy="5925015"/>
          </a:xfrm>
        </p:grpSpPr>
        <p:pic>
          <p:nvPicPr>
            <p:cNvPr id="198" name="Google Shape;198;p18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flipH="1">
              <a:off x="-710759" y="4133667"/>
              <a:ext cx="1500175" cy="149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390360">
              <a:off x="8632029" y="-36758"/>
              <a:ext cx="1277466" cy="12774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0" name="Google Shape;200;p18"/>
            <p:cNvGrpSpPr/>
            <p:nvPr/>
          </p:nvGrpSpPr>
          <p:grpSpPr>
            <a:xfrm>
              <a:off x="7625379" y="4410853"/>
              <a:ext cx="805393" cy="386293"/>
              <a:chOff x="2138948" y="4695372"/>
              <a:chExt cx="805393" cy="386293"/>
            </a:xfrm>
          </p:grpSpPr>
          <p:pic>
            <p:nvPicPr>
              <p:cNvPr id="201" name="Google Shape;201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202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1" type="body"/>
          </p:nvPr>
        </p:nvSpPr>
        <p:spPr>
          <a:xfrm>
            <a:off x="713225" y="1642675"/>
            <a:ext cx="34470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●"/>
              <a:defRPr sz="1100"/>
            </a:lvl1pPr>
            <a:lvl2pPr indent="-298450" lvl="1" marL="914400" rtl="0">
              <a:spcBef>
                <a:spcPts val="1000"/>
              </a:spcBef>
              <a:spcAft>
                <a:spcPts val="0"/>
              </a:spcAft>
              <a:buSzPts val="1100"/>
              <a:buFont typeface="Manrope SemiBold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Manrope SemiBold"/>
              <a:buChar char="■"/>
              <a:defRPr sz="1100"/>
            </a:lvl9pPr>
          </a:lstStyle>
          <a:p/>
        </p:txBody>
      </p:sp>
      <p:sp>
        <p:nvSpPr>
          <p:cNvPr id="206" name="Google Shape;206;p19"/>
          <p:cNvSpPr txBox="1"/>
          <p:nvPr>
            <p:ph idx="2" type="body"/>
          </p:nvPr>
        </p:nvSpPr>
        <p:spPr>
          <a:xfrm>
            <a:off x="4338664" y="1642675"/>
            <a:ext cx="34470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anrope SemiBold"/>
              <a:buChar char="●"/>
              <a:defRPr sz="1100"/>
            </a:lvl1pPr>
            <a:lvl2pPr indent="-298450" lvl="1" marL="914400" rtl="0">
              <a:spcBef>
                <a:spcPts val="1000"/>
              </a:spcBef>
              <a:spcAft>
                <a:spcPts val="0"/>
              </a:spcAft>
              <a:buSzPts val="1100"/>
              <a:buFont typeface="Manrope SemiBold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Manrope SemiBold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Manrope SemiBold"/>
              <a:buChar char="■"/>
              <a:defRPr sz="1100"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 flipH="1">
            <a:off x="-1897471" y="-1745452"/>
            <a:ext cx="12979136" cy="7968473"/>
            <a:chOff x="-1897471" y="-1745452"/>
            <a:chExt cx="12979136" cy="7968473"/>
          </a:xfrm>
        </p:grpSpPr>
        <p:pic>
          <p:nvPicPr>
            <p:cNvPr id="208" name="Google Shape;208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1800001">
              <a:off x="7885844" y="3665525"/>
              <a:ext cx="2898925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8100001">
              <a:off x="-1627506" y="-10082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19"/>
          <p:cNvGrpSpPr/>
          <p:nvPr/>
        </p:nvGrpSpPr>
        <p:grpSpPr>
          <a:xfrm flipH="1">
            <a:off x="-700495" y="-447753"/>
            <a:ext cx="9184434" cy="5244900"/>
            <a:chOff x="700254" y="-447753"/>
            <a:chExt cx="9184434" cy="5244900"/>
          </a:xfrm>
        </p:grpSpPr>
        <p:pic>
          <p:nvPicPr>
            <p:cNvPr id="211" name="Google Shape;211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729075">
              <a:off x="8610563" y="-280002"/>
              <a:ext cx="1106375" cy="1106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" name="Google Shape;212;p19"/>
            <p:cNvGrpSpPr/>
            <p:nvPr/>
          </p:nvGrpSpPr>
          <p:grpSpPr>
            <a:xfrm>
              <a:off x="700254" y="4410853"/>
              <a:ext cx="805393" cy="386293"/>
              <a:chOff x="2138948" y="4695372"/>
              <a:chExt cx="805393" cy="386293"/>
            </a:xfrm>
          </p:grpSpPr>
          <p:pic>
            <p:nvPicPr>
              <p:cNvPr id="213" name="Google Shape;213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0"/>
          <p:cNvGrpSpPr/>
          <p:nvPr/>
        </p:nvGrpSpPr>
        <p:grpSpPr>
          <a:xfrm>
            <a:off x="-1997193" y="-1927952"/>
            <a:ext cx="12869408" cy="9053896"/>
            <a:chOff x="-1997193" y="-1927952"/>
            <a:chExt cx="12869408" cy="9053896"/>
          </a:xfrm>
        </p:grpSpPr>
        <p:pic>
          <p:nvPicPr>
            <p:cNvPr id="217" name="Google Shape;217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703325" y="-11907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12093">
              <a:off x="-1697649" y="4549425"/>
              <a:ext cx="2898923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" name="Google Shape;219;p20"/>
          <p:cNvGrpSpPr/>
          <p:nvPr/>
        </p:nvGrpSpPr>
        <p:grpSpPr>
          <a:xfrm>
            <a:off x="-1687653" y="-1555419"/>
            <a:ext cx="11022153" cy="8141744"/>
            <a:chOff x="-1687653" y="-1555419"/>
            <a:chExt cx="11022153" cy="8141744"/>
          </a:xfrm>
        </p:grpSpPr>
        <p:pic>
          <p:nvPicPr>
            <p:cNvPr id="220" name="Google Shape;220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7353300" y="4605125"/>
              <a:ext cx="1981200" cy="19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87653" y="-1555419"/>
              <a:ext cx="5147055" cy="210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2" name="Google Shape;222;p20"/>
            <p:cNvGrpSpPr/>
            <p:nvPr/>
          </p:nvGrpSpPr>
          <p:grpSpPr>
            <a:xfrm>
              <a:off x="7655454" y="346353"/>
              <a:ext cx="805393" cy="386293"/>
              <a:chOff x="2138948" y="4695372"/>
              <a:chExt cx="805393" cy="386293"/>
            </a:xfrm>
          </p:grpSpPr>
          <p:pic>
            <p:nvPicPr>
              <p:cNvPr id="223" name="Google Shape;223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224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5" name="Google Shape;225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5528713" y="-661212"/>
              <a:ext cx="1080575" cy="108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80513" y="4929963"/>
              <a:ext cx="1080576" cy="1080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20"/>
          <p:cNvSpPr txBox="1"/>
          <p:nvPr>
            <p:ph type="title"/>
          </p:nvPr>
        </p:nvSpPr>
        <p:spPr>
          <a:xfrm>
            <a:off x="713225" y="540000"/>
            <a:ext cx="50574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idx="1" type="subTitle"/>
          </p:nvPr>
        </p:nvSpPr>
        <p:spPr>
          <a:xfrm>
            <a:off x="713225" y="1796965"/>
            <a:ext cx="44481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20"/>
          <p:cNvSpPr txBox="1"/>
          <p:nvPr/>
        </p:nvSpPr>
        <p:spPr>
          <a:xfrm>
            <a:off x="713225" y="3495185"/>
            <a:ext cx="438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 sz="12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1897471" y="-1593052"/>
            <a:ext cx="12653432" cy="8103176"/>
            <a:chOff x="-1897471" y="-1593052"/>
            <a:chExt cx="12653432" cy="8103176"/>
          </a:xfrm>
        </p:grpSpPr>
        <p:pic>
          <p:nvPicPr>
            <p:cNvPr id="23" name="Google Shape;23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57745">
              <a:off x="-1164250" y="4092225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800001">
              <a:off x="-1600575" y="-905825"/>
              <a:ext cx="2898925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486625" y="-8558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347153">
              <a:off x="7581726" y="3885300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oogle Shape;27;p3"/>
          <p:cNvGrpSpPr/>
          <p:nvPr/>
        </p:nvGrpSpPr>
        <p:grpSpPr>
          <a:xfrm>
            <a:off x="713213" y="-1593050"/>
            <a:ext cx="10139314" cy="8162725"/>
            <a:chOff x="713213" y="-1593050"/>
            <a:chExt cx="10139314" cy="8162725"/>
          </a:xfrm>
        </p:grpSpPr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05472" y="4460075"/>
              <a:ext cx="5147055" cy="210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" name="Google Shape;29;p3"/>
            <p:cNvGrpSpPr/>
            <p:nvPr/>
          </p:nvGrpSpPr>
          <p:grpSpPr>
            <a:xfrm flipH="1">
              <a:off x="713213" y="346353"/>
              <a:ext cx="805393" cy="386293"/>
              <a:chOff x="2138948" y="4695372"/>
              <a:chExt cx="805393" cy="386293"/>
            </a:xfrm>
          </p:grpSpPr>
          <p:pic>
            <p:nvPicPr>
              <p:cNvPr id="30" name="Google Shape;30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1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" name="Google Shape;32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926971" y="4630988"/>
              <a:ext cx="1080576" cy="1080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472325" y="-1593050"/>
              <a:ext cx="1981200" cy="198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" name="Google Shape;34;p3"/>
          <p:cNvSpPr txBox="1"/>
          <p:nvPr>
            <p:ph type="title"/>
          </p:nvPr>
        </p:nvSpPr>
        <p:spPr>
          <a:xfrm>
            <a:off x="713225" y="2020191"/>
            <a:ext cx="50676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713225" y="1178369"/>
            <a:ext cx="1309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713225" y="3590131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1"/>
          <p:cNvGrpSpPr/>
          <p:nvPr/>
        </p:nvGrpSpPr>
        <p:grpSpPr>
          <a:xfrm flipH="1">
            <a:off x="-2136125" y="-1745452"/>
            <a:ext cx="13217790" cy="8982405"/>
            <a:chOff x="-2136125" y="-1745452"/>
            <a:chExt cx="13217790" cy="8982405"/>
          </a:xfrm>
        </p:grpSpPr>
        <p:pic>
          <p:nvPicPr>
            <p:cNvPr id="232" name="Google Shape;232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912775" y="-10082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8099999">
              <a:off x="-1866160" y="4535349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21"/>
          <p:cNvGrpSpPr/>
          <p:nvPr/>
        </p:nvGrpSpPr>
        <p:grpSpPr>
          <a:xfrm flipH="1">
            <a:off x="-867964" y="-273473"/>
            <a:ext cx="10259204" cy="6523564"/>
            <a:chOff x="-445700" y="-273473"/>
            <a:chExt cx="10259204" cy="6523564"/>
          </a:xfrm>
        </p:grpSpPr>
        <p:pic>
          <p:nvPicPr>
            <p:cNvPr id="235" name="Google Shape;235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9016463">
              <a:off x="-304287" y="-132059"/>
              <a:ext cx="776448" cy="7764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21"/>
            <p:cNvGrpSpPr/>
            <p:nvPr/>
          </p:nvGrpSpPr>
          <p:grpSpPr>
            <a:xfrm>
              <a:off x="700254" y="4410853"/>
              <a:ext cx="805393" cy="386293"/>
              <a:chOff x="2138948" y="4695372"/>
              <a:chExt cx="805393" cy="386293"/>
            </a:xfrm>
          </p:grpSpPr>
          <p:pic>
            <p:nvPicPr>
              <p:cNvPr id="237" name="Google Shape;237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9" name="Google Shape;239;p21"/>
            <p:cNvPicPr preferRelativeResize="0"/>
            <p:nvPr/>
          </p:nvPicPr>
          <p:blipFill rotWithShape="1">
            <a:blip r:embed="rId5">
              <a:alphaModFix/>
            </a:blip>
            <a:srcRect b="219" l="0" r="0" t="219"/>
            <a:stretch/>
          </p:blipFill>
          <p:spPr>
            <a:xfrm>
              <a:off x="8313329" y="4756417"/>
              <a:ext cx="1500174" cy="1493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2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2"/>
          <p:cNvGrpSpPr/>
          <p:nvPr/>
        </p:nvGrpSpPr>
        <p:grpSpPr>
          <a:xfrm flipH="1">
            <a:off x="-2013610" y="-1897852"/>
            <a:ext cx="12973925" cy="8528626"/>
            <a:chOff x="-2013610" y="-1897852"/>
            <a:chExt cx="12973925" cy="8528626"/>
          </a:xfrm>
        </p:grpSpPr>
        <p:pic>
          <p:nvPicPr>
            <p:cNvPr id="242" name="Google Shape;242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03813">
              <a:off x="-1752975" y="4199575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791425" y="-11606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4" name="Google Shape;244;p22"/>
          <p:cNvGrpSpPr/>
          <p:nvPr/>
        </p:nvGrpSpPr>
        <p:grpSpPr>
          <a:xfrm flipH="1">
            <a:off x="-876871" y="-273473"/>
            <a:ext cx="10269276" cy="1277061"/>
            <a:chOff x="-445700" y="-273473"/>
            <a:chExt cx="10269276" cy="1277061"/>
          </a:xfrm>
        </p:grpSpPr>
        <p:pic>
          <p:nvPicPr>
            <p:cNvPr id="245" name="Google Shape;24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9016464">
              <a:off x="-304287" y="-132059"/>
              <a:ext cx="776448" cy="776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43000" y="-76987"/>
              <a:ext cx="1080576" cy="10805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4"/>
          <p:cNvGrpSpPr/>
          <p:nvPr/>
        </p:nvGrpSpPr>
        <p:grpSpPr>
          <a:xfrm>
            <a:off x="-2013610" y="-1897852"/>
            <a:ext cx="12973925" cy="8528626"/>
            <a:chOff x="-2013610" y="-1897852"/>
            <a:chExt cx="12973925" cy="8528626"/>
          </a:xfrm>
        </p:grpSpPr>
        <p:pic>
          <p:nvPicPr>
            <p:cNvPr id="39" name="Google Shape;3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03813">
              <a:off x="-1752975" y="4199575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791425" y="-11606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Google Shape;41;p4"/>
          <p:cNvGrpSpPr/>
          <p:nvPr/>
        </p:nvGrpSpPr>
        <p:grpSpPr>
          <a:xfrm>
            <a:off x="-445700" y="-273473"/>
            <a:ext cx="10269276" cy="5900815"/>
            <a:chOff x="-445700" y="-273473"/>
            <a:chExt cx="10269276" cy="5900815"/>
          </a:xfrm>
        </p:grpSpPr>
        <p:pic>
          <p:nvPicPr>
            <p:cNvPr id="42" name="Google Shape;42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9016464">
              <a:off x="-304287" y="-132059"/>
              <a:ext cx="776448" cy="776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4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>
              <a:off x="8081967" y="4133667"/>
              <a:ext cx="1500175" cy="149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43000" y="-76987"/>
              <a:ext cx="1080576" cy="1080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subTitle"/>
          </p:nvPr>
        </p:nvSpPr>
        <p:spPr>
          <a:xfrm>
            <a:off x="720002" y="1099401"/>
            <a:ext cx="7704000" cy="37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type="title"/>
          </p:nvPr>
        </p:nvSpPr>
        <p:spPr>
          <a:xfrm>
            <a:off x="713225" y="445025"/>
            <a:ext cx="7708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4472574" y="2201675"/>
            <a:ext cx="29844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713214" y="2201675"/>
            <a:ext cx="29844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4472586" y="1785275"/>
            <a:ext cx="298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713214" y="1785275"/>
            <a:ext cx="298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"/>
              <a:buNone/>
              <a:defRPr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>
            <a:off x="-2013610" y="-1897852"/>
            <a:ext cx="12973925" cy="8528626"/>
            <a:chOff x="-2013610" y="-1897852"/>
            <a:chExt cx="12973925" cy="8528626"/>
          </a:xfrm>
        </p:grpSpPr>
        <p:pic>
          <p:nvPicPr>
            <p:cNvPr id="54" name="Google Shape;5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303813">
              <a:off x="-1752975" y="4199575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791425" y="-11606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" name="Google Shape;56;p5"/>
          <p:cNvGrpSpPr/>
          <p:nvPr/>
        </p:nvGrpSpPr>
        <p:grpSpPr>
          <a:xfrm>
            <a:off x="-445701" y="-273473"/>
            <a:ext cx="10269276" cy="5900815"/>
            <a:chOff x="-445701" y="-273473"/>
            <a:chExt cx="10269276" cy="5900815"/>
          </a:xfrm>
        </p:grpSpPr>
        <p:pic>
          <p:nvPicPr>
            <p:cNvPr id="57" name="Google Shape;57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9016465">
              <a:off x="-304287" y="-132060"/>
              <a:ext cx="776448" cy="776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743000" y="-76987"/>
              <a:ext cx="1080576" cy="10805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59;p5"/>
            <p:cNvGrpSpPr/>
            <p:nvPr/>
          </p:nvGrpSpPr>
          <p:grpSpPr>
            <a:xfrm>
              <a:off x="700254" y="4410853"/>
              <a:ext cx="805393" cy="386293"/>
              <a:chOff x="2138948" y="4695372"/>
              <a:chExt cx="805393" cy="386293"/>
            </a:xfrm>
          </p:grpSpPr>
          <p:pic>
            <p:nvPicPr>
              <p:cNvPr id="60" name="Google Shape;60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2" name="Google Shape;62;p5"/>
            <p:cNvPicPr preferRelativeResize="0"/>
            <p:nvPr/>
          </p:nvPicPr>
          <p:blipFill rotWithShape="1">
            <a:blip r:embed="rId6">
              <a:alphaModFix/>
            </a:blip>
            <a:srcRect b="19" l="0" r="0" t="19"/>
            <a:stretch/>
          </p:blipFill>
          <p:spPr>
            <a:xfrm>
              <a:off x="8081967" y="4133667"/>
              <a:ext cx="1500175" cy="1493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5" name="Google Shape;65;p6"/>
          <p:cNvGrpSpPr/>
          <p:nvPr/>
        </p:nvGrpSpPr>
        <p:grpSpPr>
          <a:xfrm>
            <a:off x="-1821271" y="-1745452"/>
            <a:ext cx="12902936" cy="8349473"/>
            <a:chOff x="-1821271" y="-1745452"/>
            <a:chExt cx="12902936" cy="8349473"/>
          </a:xfrm>
        </p:grpSpPr>
        <p:pic>
          <p:nvPicPr>
            <p:cNvPr id="66" name="Google Shape;6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800001">
              <a:off x="-1524375" y="4046525"/>
              <a:ext cx="2898925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912775" y="-10082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" name="Google Shape;68;p6"/>
          <p:cNvGrpSpPr/>
          <p:nvPr/>
        </p:nvGrpSpPr>
        <p:grpSpPr>
          <a:xfrm>
            <a:off x="-445700" y="-549858"/>
            <a:ext cx="10318380" cy="6799950"/>
            <a:chOff x="-445700" y="-549858"/>
            <a:chExt cx="10318380" cy="6799950"/>
          </a:xfrm>
        </p:grpSpPr>
        <p:pic>
          <p:nvPicPr>
            <p:cNvPr id="69" name="Google Shape;69;p6"/>
            <p:cNvPicPr preferRelativeResize="0"/>
            <p:nvPr/>
          </p:nvPicPr>
          <p:blipFill rotWithShape="1">
            <a:blip r:embed="rId3">
              <a:alphaModFix/>
            </a:blip>
            <a:srcRect b="219" l="0" r="0" t="219"/>
            <a:stretch/>
          </p:blipFill>
          <p:spPr>
            <a:xfrm flipH="1" rot="10800000">
              <a:off x="8313329" y="4756417"/>
              <a:ext cx="1500175" cy="149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6"/>
            <p:cNvPicPr preferRelativeResize="0"/>
            <p:nvPr/>
          </p:nvPicPr>
          <p:blipFill rotWithShape="1">
            <a:blip r:embed="rId4">
              <a:alphaModFix/>
            </a:blip>
            <a:srcRect b="19" l="0" r="0" t="19"/>
            <a:stretch/>
          </p:blipFill>
          <p:spPr>
            <a:xfrm>
              <a:off x="8372504" y="-549858"/>
              <a:ext cx="1500175" cy="149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9016464">
              <a:off x="-304287" y="-132059"/>
              <a:ext cx="776448" cy="7764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" name="Google Shape;72;p6"/>
            <p:cNvGrpSpPr/>
            <p:nvPr/>
          </p:nvGrpSpPr>
          <p:grpSpPr>
            <a:xfrm>
              <a:off x="713229" y="4604003"/>
              <a:ext cx="805393" cy="386293"/>
              <a:chOff x="2138948" y="4695372"/>
              <a:chExt cx="805393" cy="386293"/>
            </a:xfrm>
          </p:grpSpPr>
          <p:pic>
            <p:nvPicPr>
              <p:cNvPr id="73" name="Google Shape;73;p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" name="Google Shape;74;p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720000" y="445025"/>
            <a:ext cx="3516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720000" y="1736825"/>
            <a:ext cx="4046400" cy="26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/>
        </p:txBody>
      </p:sp>
      <p:sp>
        <p:nvSpPr>
          <p:cNvPr id="78" name="Google Shape;78;p7"/>
          <p:cNvSpPr/>
          <p:nvPr>
            <p:ph idx="2" type="pic"/>
          </p:nvPr>
        </p:nvSpPr>
        <p:spPr>
          <a:xfrm>
            <a:off x="5486400" y="0"/>
            <a:ext cx="3886200" cy="514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79" name="Google Shape;7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8099999">
            <a:off x="-1856106" y="4763949"/>
            <a:ext cx="2898924" cy="1964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7"/>
          <p:cNvGrpSpPr/>
          <p:nvPr/>
        </p:nvGrpSpPr>
        <p:grpSpPr>
          <a:xfrm>
            <a:off x="-569075" y="-76987"/>
            <a:ext cx="4062354" cy="6327079"/>
            <a:chOff x="-569075" y="-76987"/>
            <a:chExt cx="4062354" cy="6327079"/>
          </a:xfrm>
        </p:grpSpPr>
        <p:pic>
          <p:nvPicPr>
            <p:cNvPr id="81" name="Google Shape;81;p7"/>
            <p:cNvPicPr preferRelativeResize="0"/>
            <p:nvPr/>
          </p:nvPicPr>
          <p:blipFill rotWithShape="1">
            <a:blip r:embed="rId3">
              <a:alphaModFix/>
            </a:blip>
            <a:srcRect b="19" l="0" r="0" t="19"/>
            <a:stretch/>
          </p:blipFill>
          <p:spPr>
            <a:xfrm flipH="1">
              <a:off x="1993104" y="4756417"/>
              <a:ext cx="1500175" cy="149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569075" y="-76987"/>
              <a:ext cx="1080576" cy="10805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8"/>
          <p:cNvGrpSpPr/>
          <p:nvPr/>
        </p:nvGrpSpPr>
        <p:grpSpPr>
          <a:xfrm>
            <a:off x="-1897471" y="-1593052"/>
            <a:ext cx="12653432" cy="8103176"/>
            <a:chOff x="-1897471" y="-1593052"/>
            <a:chExt cx="12653432" cy="8103176"/>
          </a:xfrm>
        </p:grpSpPr>
        <p:pic>
          <p:nvPicPr>
            <p:cNvPr id="85" name="Google Shape;85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57745">
              <a:off x="-1164250" y="4092225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800001">
              <a:off x="-1600575" y="-905825"/>
              <a:ext cx="2898925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486625" y="-855801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9347153">
              <a:off x="7581726" y="3885300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8"/>
          <p:cNvGrpSpPr/>
          <p:nvPr/>
        </p:nvGrpSpPr>
        <p:grpSpPr>
          <a:xfrm>
            <a:off x="713213" y="-1593050"/>
            <a:ext cx="10139314" cy="8162725"/>
            <a:chOff x="713213" y="-1593050"/>
            <a:chExt cx="10139314" cy="8162725"/>
          </a:xfrm>
        </p:grpSpPr>
        <p:pic>
          <p:nvPicPr>
            <p:cNvPr id="90" name="Google Shape;90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05472" y="4460075"/>
              <a:ext cx="5147055" cy="210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" name="Google Shape;91;p8"/>
            <p:cNvGrpSpPr/>
            <p:nvPr/>
          </p:nvGrpSpPr>
          <p:grpSpPr>
            <a:xfrm flipH="1">
              <a:off x="713213" y="346353"/>
              <a:ext cx="805393" cy="386293"/>
              <a:chOff x="2138948" y="4695372"/>
              <a:chExt cx="805393" cy="386293"/>
            </a:xfrm>
          </p:grpSpPr>
          <p:pic>
            <p:nvPicPr>
              <p:cNvPr id="92" name="Google Shape;92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Google Shape;93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94" name="Google Shape;94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2564772" y="-661212"/>
              <a:ext cx="1080575" cy="1080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6445000" y="-1593050"/>
              <a:ext cx="1981200" cy="198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1006593" y="-708752"/>
            <a:ext cx="11345408" cy="6996496"/>
            <a:chOff x="-1006593" y="-708752"/>
            <a:chExt cx="11345408" cy="6996496"/>
          </a:xfrm>
        </p:grpSpPr>
        <p:pic>
          <p:nvPicPr>
            <p:cNvPr id="99" name="Google Shape;99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1">
              <a:off x="7169925" y="28499"/>
              <a:ext cx="2898924" cy="1964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12093">
              <a:off x="-707049" y="3711225"/>
              <a:ext cx="2898923" cy="196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9"/>
          <p:cNvGrpSpPr/>
          <p:nvPr/>
        </p:nvGrpSpPr>
        <p:grpSpPr>
          <a:xfrm>
            <a:off x="-1687653" y="-1479219"/>
            <a:ext cx="11022153" cy="8065544"/>
            <a:chOff x="-1687653" y="-1479219"/>
            <a:chExt cx="11022153" cy="8065544"/>
          </a:xfrm>
        </p:grpSpPr>
        <p:pic>
          <p:nvPicPr>
            <p:cNvPr id="102" name="Google Shape;102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7353300" y="4605125"/>
              <a:ext cx="1981200" cy="19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87653" y="-1479219"/>
              <a:ext cx="5147055" cy="21096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4" name="Google Shape;104;p9"/>
            <p:cNvGrpSpPr/>
            <p:nvPr/>
          </p:nvGrpSpPr>
          <p:grpSpPr>
            <a:xfrm>
              <a:off x="7655454" y="346353"/>
              <a:ext cx="805393" cy="386293"/>
              <a:chOff x="2138948" y="4695372"/>
              <a:chExt cx="805393" cy="386293"/>
            </a:xfrm>
          </p:grpSpPr>
          <p:pic>
            <p:nvPicPr>
              <p:cNvPr id="105" name="Google Shape;105;p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1955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700000">
                <a:off x="2614619" y="4751944"/>
                <a:ext cx="273151" cy="2731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" name="Google Shape;107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528713" y="-661212"/>
              <a:ext cx="1080576" cy="1080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9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0"/>
          <p:cNvSpPr txBox="1"/>
          <p:nvPr>
            <p:ph type="title"/>
          </p:nvPr>
        </p:nvSpPr>
        <p:spPr>
          <a:xfrm>
            <a:off x="720000" y="3957500"/>
            <a:ext cx="7704000" cy="646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 Medium"/>
              <a:buNone/>
              <a:defRPr sz="30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ra"/>
              <a:buNone/>
              <a:defRPr sz="3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○"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■"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○"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■"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○"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anrope"/>
              <a:buChar char="■"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1.jpg"/><Relationship Id="rId5" Type="http://schemas.openxmlformats.org/officeDocument/2006/relationships/image" Target="../media/image51.png"/><Relationship Id="rId6" Type="http://schemas.openxmlformats.org/officeDocument/2006/relationships/image" Target="../media/image40.jpg"/><Relationship Id="rId7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hyperlink" Target="http://drive.google.com/file/d/1ojqqPb7dykRgZfuwIls2xSXEAvOji1PX/view" TargetMode="External"/><Relationship Id="rId6" Type="http://schemas.openxmlformats.org/officeDocument/2006/relationships/image" Target="../media/image4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5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8.png"/><Relationship Id="rId4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hyperlink" Target="http://drive.google.com/file/d/1iiqRuZ8kvJho_-JePMR7SZKbgydDKJbF/view" TargetMode="External"/><Relationship Id="rId6" Type="http://schemas.openxmlformats.org/officeDocument/2006/relationships/image" Target="../media/image5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8.jpg"/><Relationship Id="rId5" Type="http://schemas.openxmlformats.org/officeDocument/2006/relationships/image" Target="../media/image77.png"/><Relationship Id="rId6" Type="http://schemas.openxmlformats.org/officeDocument/2006/relationships/image" Target="../media/image66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Relationship Id="rId4" Type="http://schemas.openxmlformats.org/officeDocument/2006/relationships/image" Target="../media/image28.png"/><Relationship Id="rId5" Type="http://schemas.openxmlformats.org/officeDocument/2006/relationships/image" Target="../media/image7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1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1524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 txBox="1"/>
          <p:nvPr>
            <p:ph type="ctrTitle"/>
          </p:nvPr>
        </p:nvSpPr>
        <p:spPr>
          <a:xfrm>
            <a:off x="713225" y="801775"/>
            <a:ext cx="4956600" cy="24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"/>
                <a:ea typeface="Sora"/>
                <a:cs typeface="Sora"/>
                <a:sym typeface="Sora"/>
              </a:rPr>
              <a:t>Conversion Crew 5D’s</a:t>
            </a:r>
            <a:br>
              <a:rPr lang="en" sz="2800">
                <a:latin typeface="Sora"/>
                <a:ea typeface="Sora"/>
                <a:cs typeface="Sora"/>
                <a:sym typeface="Sora"/>
              </a:rPr>
            </a:br>
            <a:r>
              <a:rPr lang="en" sz="4500">
                <a:latin typeface="Sora Medium"/>
                <a:ea typeface="Sora Medium"/>
                <a:cs typeface="Sora Medium"/>
                <a:sym typeface="Sora Medium"/>
              </a:rPr>
              <a:t>2D to 3D Converter</a:t>
            </a:r>
            <a:endParaRPr sz="450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252" name="Google Shape;252;p23"/>
          <p:cNvSpPr txBox="1"/>
          <p:nvPr>
            <p:ph idx="1" type="subTitle"/>
          </p:nvPr>
        </p:nvSpPr>
        <p:spPr>
          <a:xfrm>
            <a:off x="713225" y="3208175"/>
            <a:ext cx="30195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Maisha Iqbal, Takumi Fukuzawa, Robert Yamasaki, Glenn Todd, and Sadman Islam</a:t>
            </a:r>
            <a:endParaRPr/>
          </a:p>
        </p:txBody>
      </p:sp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79475" y="1243650"/>
            <a:ext cx="2851300" cy="26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>
            <p:ph type="title"/>
          </p:nvPr>
        </p:nvSpPr>
        <p:spPr>
          <a:xfrm>
            <a:off x="720000" y="445025"/>
            <a:ext cx="78732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Project</a:t>
            </a:r>
            <a:r>
              <a:rPr lang="en" sz="3500"/>
              <a:t> Scope</a:t>
            </a:r>
            <a:endParaRPr sz="3500"/>
          </a:p>
        </p:txBody>
      </p:sp>
      <p:sp>
        <p:nvSpPr>
          <p:cNvPr id="357" name="Google Shape;357;p32"/>
          <p:cNvSpPr txBox="1"/>
          <p:nvPr>
            <p:ph idx="1" type="subTitle"/>
          </p:nvPr>
        </p:nvSpPr>
        <p:spPr>
          <a:xfrm>
            <a:off x="720000" y="1465875"/>
            <a:ext cx="39099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AI Model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Can perform basic sketch to object, disregard input type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Serverless Front-End GUI that can create &amp; view models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Using AWS to host</a:t>
            </a:r>
            <a:endParaRPr sz="1600"/>
          </a:p>
        </p:txBody>
      </p:sp>
      <p:pic>
        <p:nvPicPr>
          <p:cNvPr id="358" name="Google Shape;3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648" y="1908238"/>
            <a:ext cx="1674551" cy="20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200" y="2078713"/>
            <a:ext cx="1938722" cy="1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2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>
            <p:ph type="title"/>
          </p:nvPr>
        </p:nvSpPr>
        <p:spPr>
          <a:xfrm>
            <a:off x="720000" y="445025"/>
            <a:ext cx="35169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66" name="Google Shape;366;p33"/>
          <p:cNvSpPr txBox="1"/>
          <p:nvPr>
            <p:ph idx="1" type="subTitle"/>
          </p:nvPr>
        </p:nvSpPr>
        <p:spPr>
          <a:xfrm>
            <a:off x="720000" y="1362625"/>
            <a:ext cx="4564800" cy="26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Emerging AI field with limited research or public code which led to our methodology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Experimental nature of project required a flexible development approach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Adopted a modified Scrum process incorporating Spiral model principles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Emphasized continuous risk assessment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Proactively identified and mitigated potential sources of downtime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Proceso de Scrum | Proceso de Scrum Mira nuestro video expli… | Flickr" id="367" name="Google Shape;367;p33"/>
          <p:cNvPicPr preferRelativeResize="0"/>
          <p:nvPr/>
        </p:nvPicPr>
        <p:blipFill rotWithShape="1">
          <a:blip r:embed="rId3">
            <a:alphaModFix/>
          </a:blip>
          <a:srcRect b="15129" l="0" r="0" t="14139"/>
          <a:stretch/>
        </p:blipFill>
        <p:spPr>
          <a:xfrm>
            <a:off x="5416875" y="605775"/>
            <a:ext cx="3054000" cy="135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68" name="Google Shape;368;p33"/>
          <p:cNvSpPr/>
          <p:nvPr/>
        </p:nvSpPr>
        <p:spPr>
          <a:xfrm>
            <a:off x="5736200" y="2434000"/>
            <a:ext cx="2415300" cy="2333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File:Spiral model (Boehm, 1988).svg - Wikipedia" id="369" name="Google Shape;3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7275" y="2593600"/>
            <a:ext cx="2093148" cy="20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3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/>
          <p:nvPr>
            <p:ph type="title"/>
          </p:nvPr>
        </p:nvSpPr>
        <p:spPr>
          <a:xfrm>
            <a:off x="713225" y="1786791"/>
            <a:ext cx="50676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</a:t>
            </a:r>
            <a:br>
              <a:rPr lang="en"/>
            </a:br>
            <a:r>
              <a:rPr lang="en"/>
              <a:t>Research</a:t>
            </a:r>
            <a:endParaRPr/>
          </a:p>
        </p:txBody>
      </p:sp>
      <p:pic>
        <p:nvPicPr>
          <p:cNvPr id="376" name="Google Shape;3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>
            <p:ph type="title"/>
          </p:nvPr>
        </p:nvSpPr>
        <p:spPr>
          <a:xfrm>
            <a:off x="720000" y="445025"/>
            <a:ext cx="79272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CAD</a:t>
            </a:r>
            <a:endParaRPr/>
          </a:p>
        </p:txBody>
      </p:sp>
      <p:sp>
        <p:nvSpPr>
          <p:cNvPr id="384" name="Google Shape;384;p35"/>
          <p:cNvSpPr txBox="1"/>
          <p:nvPr>
            <p:ph idx="1" type="subTitle"/>
          </p:nvPr>
        </p:nvSpPr>
        <p:spPr>
          <a:xfrm>
            <a:off x="720000" y="1105925"/>
            <a:ext cx="4237800" cy="12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nrope Light"/>
              <a:buChar char="●"/>
            </a:pPr>
            <a:r>
              <a:rPr lang="en" sz="1600"/>
              <a:t>Published</a:t>
            </a:r>
            <a:r>
              <a:rPr lang="en" sz="1600"/>
              <a:t> in 2021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nrope Light"/>
              <a:buChar char="●"/>
            </a:pPr>
            <a:r>
              <a:rPr lang="en" sz="1600"/>
              <a:t>This predicted the sequence of computer-aided design (CAD) operations required to recreate on object based on a sketch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nrope Light"/>
              <a:buChar char="●"/>
            </a:pPr>
            <a:r>
              <a:rPr lang="en" sz="1600"/>
              <a:t>Unfortunately, this wasn’t what we were looking for.</a:t>
            </a:r>
            <a:endParaRPr sz="1600"/>
          </a:p>
        </p:txBody>
      </p:sp>
      <p:pic>
        <p:nvPicPr>
          <p:cNvPr id="385" name="Google Shape;385;p35" title="Screenshot 2025-04-15 at 4.04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75" y="1105925"/>
            <a:ext cx="3423725" cy="35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5"/>
          <p:cNvSpPr txBox="1"/>
          <p:nvPr/>
        </p:nvSpPr>
        <p:spPr>
          <a:xfrm>
            <a:off x="3689400" y="4774200"/>
            <a:ext cx="495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Wu, R., Xiao, C., &amp; Zheng, C. (2021). DeepCAD: A deep generative network for computer-aided design models. 2021 IEEE/CVF International Conference on Computer Vision (ICCV), 6752–6762. https://doi.org/10.1109/iccv48922.2021.00670</a:t>
            </a:r>
            <a:endParaRPr sz="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87" name="Google Shape;387;p35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"/>
          <p:cNvSpPr txBox="1"/>
          <p:nvPr>
            <p:ph type="title"/>
          </p:nvPr>
        </p:nvSpPr>
        <p:spPr>
          <a:xfrm>
            <a:off x="720000" y="445025"/>
            <a:ext cx="79272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Pixel2Mesh</a:t>
            </a:r>
            <a:endParaRPr/>
          </a:p>
        </p:txBody>
      </p:sp>
      <p:sp>
        <p:nvSpPr>
          <p:cNvPr id="393" name="Google Shape;393;p36"/>
          <p:cNvSpPr txBox="1"/>
          <p:nvPr>
            <p:ph idx="1" type="subTitle"/>
          </p:nvPr>
        </p:nvSpPr>
        <p:spPr>
          <a:xfrm>
            <a:off x="720000" y="1105925"/>
            <a:ext cx="79272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nrope Light"/>
              <a:buChar char="●"/>
            </a:pPr>
            <a:r>
              <a:rPr lang="en" sz="1600"/>
              <a:t>Utilizes a single RGB image of an object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nrope Light"/>
              <a:buChar char="●"/>
            </a:pPr>
            <a:r>
              <a:rPr lang="en" sz="1600"/>
              <a:t>Mesh deformation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anrope Light"/>
              <a:buChar char="○"/>
            </a:pPr>
            <a:r>
              <a:rPr lang="en" sz="1600"/>
              <a:t>Start with an Ellipsoid Mesh that progressively gets altered by adding</a:t>
            </a:r>
            <a:r>
              <a:rPr lang="en" sz="1600"/>
              <a:t> more and more vertices taking advantage of pooling layers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nrope Light"/>
              <a:buChar char="●"/>
            </a:pPr>
            <a:r>
              <a:rPr lang="en" sz="1600"/>
              <a:t>F</a:t>
            </a:r>
            <a:r>
              <a:rPr lang="en" sz="1600"/>
              <a:t>ocused on the improvement of quality of an low quality mesh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Our input differs &amp; their method focuses on refining rather than generating them from scratch</a:t>
            </a:r>
            <a:endParaRPr sz="1600"/>
          </a:p>
        </p:txBody>
      </p:sp>
      <p:pic>
        <p:nvPicPr>
          <p:cNvPr id="394" name="Google Shape;394;p36" title="Screenshot 2025-04-15 at 4.07.00 PM.png"/>
          <p:cNvPicPr preferRelativeResize="0"/>
          <p:nvPr/>
        </p:nvPicPr>
        <p:blipFill rotWithShape="1">
          <a:blip r:embed="rId3">
            <a:alphaModFix/>
          </a:blip>
          <a:srcRect b="30362" l="0" r="0" t="0"/>
          <a:stretch/>
        </p:blipFill>
        <p:spPr>
          <a:xfrm>
            <a:off x="1524975" y="3284400"/>
            <a:ext cx="6094051" cy="162005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/>
        </p:nvSpPr>
        <p:spPr>
          <a:xfrm>
            <a:off x="2464500" y="4866600"/>
            <a:ext cx="667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Wang, N., Zhang, Y., Li, Z., Fu, Y., Liu, W., &amp; Jiang, Y.-G. (2018). Pixel2Mesh: Generating 3D Mesh Models from Single RGB Images. arXiv [Cs.CV]. Retrieved from http://arxiv.org/abs/1804.01654</a:t>
            </a:r>
            <a:endParaRPr sz="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396" name="Google Shape;396;p36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720000" y="445025"/>
            <a:ext cx="79272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Sketch2Model</a:t>
            </a:r>
            <a:endParaRPr/>
          </a:p>
        </p:txBody>
      </p:sp>
      <p:sp>
        <p:nvSpPr>
          <p:cNvPr id="402" name="Google Shape;402;p37"/>
          <p:cNvSpPr txBox="1"/>
          <p:nvPr>
            <p:ph idx="1" type="subTitle"/>
          </p:nvPr>
        </p:nvSpPr>
        <p:spPr>
          <a:xfrm>
            <a:off x="720000" y="1105925"/>
            <a:ext cx="79737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Generates 3D meshes from single free-hand sketches and aims to resolve sketch ambiguities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approach learns</a:t>
            </a:r>
            <a:r>
              <a:rPr lang="en" sz="1600"/>
              <a:t> the features of objects from sketches, despite quality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But, it r</a:t>
            </a:r>
            <a:r>
              <a:rPr lang="en" sz="1600"/>
              <a:t>equires object-specific training.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Ex. To get good results for planes, the model must be trained only on planes.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</a:t>
            </a:r>
            <a:r>
              <a:rPr lang="en" sz="1600"/>
              <a:t>o general model to handle object generation across multiple different object categories</a:t>
            </a:r>
            <a:endParaRPr sz="1600"/>
          </a:p>
        </p:txBody>
      </p:sp>
      <p:pic>
        <p:nvPicPr>
          <p:cNvPr id="403" name="Google Shape;403;p37" title="Screenshot 2025-04-15 at 4.08.21 PM.png"/>
          <p:cNvPicPr preferRelativeResize="0"/>
          <p:nvPr/>
        </p:nvPicPr>
        <p:blipFill rotWithShape="1">
          <a:blip r:embed="rId3">
            <a:alphaModFix/>
          </a:blip>
          <a:srcRect b="28010" l="0" r="0" t="0"/>
          <a:stretch/>
        </p:blipFill>
        <p:spPr>
          <a:xfrm>
            <a:off x="1457175" y="3274225"/>
            <a:ext cx="6229649" cy="167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7"/>
          <p:cNvSpPr txBox="1"/>
          <p:nvPr/>
        </p:nvSpPr>
        <p:spPr>
          <a:xfrm>
            <a:off x="2464500" y="4866600"/>
            <a:ext cx="667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Zhang, S.-H., Guo, Y.-C., &amp; Gu, Q.-W. (2021). Sketch2Model: View-Aware 3D Modeling from Single Free-Hand Sketches. arXiv [Cs.CV]. Retrieved from http://arxiv.org/abs/2105.06663</a:t>
            </a:r>
            <a:endParaRPr sz="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type="title"/>
          </p:nvPr>
        </p:nvSpPr>
        <p:spPr>
          <a:xfrm>
            <a:off x="713225" y="2020191"/>
            <a:ext cx="5067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</a:t>
            </a:r>
            <a:endParaRPr/>
          </a:p>
        </p:txBody>
      </p:sp>
      <p:sp>
        <p:nvSpPr>
          <p:cNvPr id="411" name="Google Shape;411;p38"/>
          <p:cNvSpPr txBox="1"/>
          <p:nvPr>
            <p:ph idx="2" type="title"/>
          </p:nvPr>
        </p:nvSpPr>
        <p:spPr>
          <a:xfrm>
            <a:off x="713225" y="1178369"/>
            <a:ext cx="13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12" name="Google Shape;4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8"/>
          <p:cNvSpPr txBox="1"/>
          <p:nvPr>
            <p:ph idx="4294967295" type="subTitle"/>
          </p:nvPr>
        </p:nvSpPr>
        <p:spPr>
          <a:xfrm>
            <a:off x="720000" y="2921675"/>
            <a:ext cx="46149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The current progress of the project, including key features that have been implemented.</a:t>
            </a:r>
            <a:endParaRPr sz="1800"/>
          </a:p>
        </p:txBody>
      </p:sp>
      <p:sp>
        <p:nvSpPr>
          <p:cNvPr id="415" name="Google Shape;415;p38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>
            <p:ph type="title"/>
          </p:nvPr>
        </p:nvSpPr>
        <p:spPr>
          <a:xfrm>
            <a:off x="713225" y="1786791"/>
            <a:ext cx="50676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and Serverless GUI</a:t>
            </a:r>
            <a:endParaRPr/>
          </a:p>
        </p:txBody>
      </p:sp>
      <p:pic>
        <p:nvPicPr>
          <p:cNvPr id="421" name="Google Shape;4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9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>
            <p:ph type="title"/>
          </p:nvPr>
        </p:nvSpPr>
        <p:spPr>
          <a:xfrm>
            <a:off x="720000" y="445025"/>
            <a:ext cx="75327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Resources</a:t>
            </a:r>
            <a:endParaRPr/>
          </a:p>
        </p:txBody>
      </p:sp>
      <p:pic>
        <p:nvPicPr>
          <p:cNvPr id="429" name="Google Shape;4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0" y="1191050"/>
            <a:ext cx="692800" cy="6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298" y="2732305"/>
            <a:ext cx="572701" cy="57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300" y="20217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0"/>
          <p:cNvSpPr txBox="1"/>
          <p:nvPr/>
        </p:nvSpPr>
        <p:spPr>
          <a:xfrm>
            <a:off x="1721050" y="1360450"/>
            <a:ext cx="12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API Gateway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33" name="Google Shape;433;p40"/>
          <p:cNvSpPr txBox="1"/>
          <p:nvPr/>
        </p:nvSpPr>
        <p:spPr>
          <a:xfrm>
            <a:off x="1760975" y="2108950"/>
            <a:ext cx="89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Lambda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34" name="Google Shape;4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8300" y="4256838"/>
            <a:ext cx="572701" cy="57341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0"/>
          <p:cNvSpPr txBox="1"/>
          <p:nvPr/>
        </p:nvSpPr>
        <p:spPr>
          <a:xfrm>
            <a:off x="1721050" y="4354250"/>
            <a:ext cx="121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Cloudformation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36" name="Google Shape;436;p40"/>
          <p:cNvSpPr txBox="1"/>
          <p:nvPr/>
        </p:nvSpPr>
        <p:spPr>
          <a:xfrm>
            <a:off x="1721050" y="2857450"/>
            <a:ext cx="1218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Sagemaker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37" name="Google Shape;437;p40"/>
          <p:cNvSpPr txBox="1"/>
          <p:nvPr/>
        </p:nvSpPr>
        <p:spPr>
          <a:xfrm>
            <a:off x="1760963" y="3661563"/>
            <a:ext cx="12189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VAMS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38" name="Google Shape;438;p40"/>
          <p:cNvSpPr/>
          <p:nvPr/>
        </p:nvSpPr>
        <p:spPr>
          <a:xfrm>
            <a:off x="1088300" y="3493125"/>
            <a:ext cx="572700" cy="57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39" name="Google Shape;439;p40" title="logo_dark.png"/>
          <p:cNvPicPr preferRelativeResize="0"/>
          <p:nvPr/>
        </p:nvPicPr>
        <p:blipFill rotWithShape="1">
          <a:blip r:embed="rId7">
            <a:alphaModFix/>
          </a:blip>
          <a:srcRect b="0" l="-339" r="78143" t="0"/>
          <a:stretch/>
        </p:blipFill>
        <p:spPr>
          <a:xfrm rot="5400000">
            <a:off x="1117700" y="3552775"/>
            <a:ext cx="457511" cy="45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40"/>
          <p:cNvCxnSpPr/>
          <p:nvPr/>
        </p:nvCxnSpPr>
        <p:spPr>
          <a:xfrm>
            <a:off x="3167375" y="1308850"/>
            <a:ext cx="21300" cy="3539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40"/>
          <p:cNvSpPr txBox="1"/>
          <p:nvPr/>
        </p:nvSpPr>
        <p:spPr>
          <a:xfrm>
            <a:off x="3416100" y="1308850"/>
            <a:ext cx="4758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API Gateway allowed us trigger our Lambda function with user uploaded 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input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files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2" name="Google Shape;442;p40"/>
          <p:cNvSpPr txBox="1"/>
          <p:nvPr/>
        </p:nvSpPr>
        <p:spPr>
          <a:xfrm>
            <a:off x="3416100" y="3586600"/>
            <a:ext cx="4758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VAMS (Virtual Asset Management System) is our database system for storing visual assets. 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3" name="Google Shape;443;p40"/>
          <p:cNvSpPr txBox="1"/>
          <p:nvPr/>
        </p:nvSpPr>
        <p:spPr>
          <a:xfrm>
            <a:off x="3416100" y="2827338"/>
            <a:ext cx="4758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We have two models currently hosted on Sagemaker, our VQVAE and Maskgit models.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3416100" y="2068100"/>
            <a:ext cx="4758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Within our lambda, we have an integration 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script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that hits both of our models to convert the user input into a 3D model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3416100" y="4260250"/>
            <a:ext cx="4758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Cloudformation is acting as our infrastructure tool, allowing us to make quick changes to 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existing</a:t>
            </a: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resources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46" name="Google Shape;446;p40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1"/>
          <p:cNvSpPr txBox="1"/>
          <p:nvPr>
            <p:ph type="title"/>
          </p:nvPr>
        </p:nvSpPr>
        <p:spPr>
          <a:xfrm>
            <a:off x="720000" y="445025"/>
            <a:ext cx="7532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Architecture</a:t>
            </a:r>
            <a:endParaRPr/>
          </a:p>
        </p:txBody>
      </p:sp>
      <p:pic>
        <p:nvPicPr>
          <p:cNvPr id="453" name="Google Shape;453;p41" title="cloud Arch-Architecture.drawio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51" y="1090625"/>
            <a:ext cx="6690501" cy="35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1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type="title"/>
          </p:nvPr>
        </p:nvSpPr>
        <p:spPr>
          <a:xfrm>
            <a:off x="720000" y="445025"/>
            <a:ext cx="78732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Introduction</a:t>
            </a:r>
            <a:endParaRPr sz="3500"/>
          </a:p>
        </p:txBody>
      </p:sp>
      <p:sp>
        <p:nvSpPr>
          <p:cNvPr id="261" name="Google Shape;261;p24"/>
          <p:cNvSpPr txBox="1"/>
          <p:nvPr>
            <p:ph idx="1" type="subTitle"/>
          </p:nvPr>
        </p:nvSpPr>
        <p:spPr>
          <a:xfrm>
            <a:off x="720000" y="1736825"/>
            <a:ext cx="3699300" cy="26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Hi everyone!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We’re graduating seniors in Software Engineering at the Rochester Institute of Technology and this is our senior capstone project!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We’re excited to share what we’ve been working on with everyone!</a:t>
            </a:r>
            <a:endParaRPr sz="1600"/>
          </a:p>
        </p:txBody>
      </p:sp>
      <p:sp>
        <p:nvSpPr>
          <p:cNvPr id="262" name="Google Shape;262;p24"/>
          <p:cNvSpPr txBox="1"/>
          <p:nvPr/>
        </p:nvSpPr>
        <p:spPr>
          <a:xfrm>
            <a:off x="5349250" y="4818200"/>
            <a:ext cx="30234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 https://davidneat.wordpress.com/technical-drawing/some-of-the-principles-of-technical-drawing-simply-illustrated-part-1/</a:t>
            </a:r>
            <a:endParaRPr sz="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5349250" y="2479000"/>
            <a:ext cx="1167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https://en.wikipedia.org/wiki/Polygon_mesh</a:t>
            </a:r>
            <a:endParaRPr sz="4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b="13683" l="0" r="1874" t="10593"/>
          <a:stretch/>
        </p:blipFill>
        <p:spPr>
          <a:xfrm>
            <a:off x="4419300" y="1637850"/>
            <a:ext cx="4722642" cy="273362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2"/>
          <p:cNvSpPr txBox="1"/>
          <p:nvPr>
            <p:ph type="title"/>
          </p:nvPr>
        </p:nvSpPr>
        <p:spPr>
          <a:xfrm>
            <a:off x="720000" y="445025"/>
            <a:ext cx="7532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</a:t>
            </a:r>
            <a:r>
              <a:rPr lang="en"/>
              <a:t>GUI</a:t>
            </a:r>
            <a:endParaRPr/>
          </a:p>
        </p:txBody>
      </p:sp>
      <p:sp>
        <p:nvSpPr>
          <p:cNvPr id="461" name="Google Shape;461;p42"/>
          <p:cNvSpPr txBox="1"/>
          <p:nvPr>
            <p:ph idx="1" type="subTitle"/>
          </p:nvPr>
        </p:nvSpPr>
        <p:spPr>
          <a:xfrm>
            <a:off x="720000" y="1465875"/>
            <a:ext cx="42774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Serverless, user-friendly GUI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Front end has: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VAMS integration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3D visualizer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History log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Development paused to prioritize the AI model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62" name="Google Shape;4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300" y="2728158"/>
            <a:ext cx="3459451" cy="217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300" y="648275"/>
            <a:ext cx="3459451" cy="1967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2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3" title="Screen Recording 2025-04-10 at 4.14.56 PM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38" y="365000"/>
            <a:ext cx="7788523" cy="441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3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 txBox="1"/>
          <p:nvPr>
            <p:ph type="title"/>
          </p:nvPr>
        </p:nvSpPr>
        <p:spPr>
          <a:xfrm>
            <a:off x="713225" y="2133141"/>
            <a:ext cx="5067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Model</a:t>
            </a:r>
            <a:endParaRPr/>
          </a:p>
        </p:txBody>
      </p:sp>
      <p:pic>
        <p:nvPicPr>
          <p:cNvPr id="478" name="Google Shape;4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4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5"/>
          <p:cNvSpPr txBox="1"/>
          <p:nvPr>
            <p:ph type="title"/>
          </p:nvPr>
        </p:nvSpPr>
        <p:spPr>
          <a:xfrm>
            <a:off x="720000" y="445025"/>
            <a:ext cx="7532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Sketch-A-Shape</a:t>
            </a:r>
            <a:endParaRPr/>
          </a:p>
        </p:txBody>
      </p:sp>
      <p:sp>
        <p:nvSpPr>
          <p:cNvPr id="487" name="Google Shape;487;p45"/>
          <p:cNvSpPr txBox="1"/>
          <p:nvPr>
            <p:ph idx="1" type="subTitle"/>
          </p:nvPr>
        </p:nvSpPr>
        <p:spPr>
          <a:xfrm>
            <a:off x="458675" y="1090625"/>
            <a:ext cx="8089800" cy="3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Published in 2023, presents a method to </a:t>
            </a:r>
            <a:r>
              <a:rPr lang="en" sz="1600"/>
              <a:t>generate 3D shapes from sketches using features from three AI models. </a:t>
            </a:r>
            <a:r>
              <a:rPr lang="en" sz="1600"/>
              <a:t> But there is no public code → develop from scratch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 Light"/>
              <a:buAutoNum type="arabicPeriod"/>
            </a:pPr>
            <a:r>
              <a:rPr lang="en" sz="1600"/>
              <a:t>Vector Quantized Variational Autoencoder(VQ-VAE)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Contrastive Language-Image Pretraining (CLIP)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Masked Generative Image Transformer (MaskGit)</a:t>
            </a:r>
            <a:endParaRPr sz="1600"/>
          </a:p>
        </p:txBody>
      </p:sp>
      <p:pic>
        <p:nvPicPr>
          <p:cNvPr id="488" name="Google Shape;4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287" y="2823500"/>
            <a:ext cx="5387425" cy="22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5"/>
          <p:cNvSpPr txBox="1"/>
          <p:nvPr/>
        </p:nvSpPr>
        <p:spPr>
          <a:xfrm>
            <a:off x="324900" y="4952425"/>
            <a:ext cx="8895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Sanghi, A., Jayaraman, P. K., Rampini, A., Lambourne, J., Shayani, H., Atherton, E., &amp; Taghanaki, S. A. (2023). Sketch-A-Shape: Zero-Shot Sketch-to-3D Shape Generation. arXiv [Cs.CV]. Retrieved from http://arxiv.org/abs/2307.03869</a:t>
            </a:r>
            <a:endParaRPr sz="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6"/>
          <p:cNvSpPr txBox="1"/>
          <p:nvPr>
            <p:ph type="title"/>
          </p:nvPr>
        </p:nvSpPr>
        <p:spPr>
          <a:xfrm>
            <a:off x="720000" y="445025"/>
            <a:ext cx="75573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Quantized Variational Autoencoder(VQ-VAE):</a:t>
            </a:r>
            <a:endParaRPr/>
          </a:p>
        </p:txBody>
      </p:sp>
      <p:sp>
        <p:nvSpPr>
          <p:cNvPr id="497" name="Google Shape;497;p46"/>
          <p:cNvSpPr txBox="1"/>
          <p:nvPr>
            <p:ph idx="1" type="subTitle"/>
          </p:nvPr>
        </p:nvSpPr>
        <p:spPr>
          <a:xfrm>
            <a:off x="458675" y="1567025"/>
            <a:ext cx="80898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encoder-decoder model by Google DeepMind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Compresses 2D images into a discrete latent space, capturing key visual features for efficient representation and generation.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our work, it is adapted to learn the features of 3D voxel shapes</a:t>
            </a:r>
            <a:endParaRPr sz="1600"/>
          </a:p>
        </p:txBody>
      </p:sp>
      <p:grpSp>
        <p:nvGrpSpPr>
          <p:cNvPr id="498" name="Google Shape;498;p46"/>
          <p:cNvGrpSpPr/>
          <p:nvPr/>
        </p:nvGrpSpPr>
        <p:grpSpPr>
          <a:xfrm>
            <a:off x="1236727" y="2903870"/>
            <a:ext cx="6670529" cy="2080494"/>
            <a:chOff x="1241238" y="3045350"/>
            <a:chExt cx="6514825" cy="1965326"/>
          </a:xfrm>
        </p:grpSpPr>
        <p:pic>
          <p:nvPicPr>
            <p:cNvPr id="499" name="Google Shape;499;p46"/>
            <p:cNvPicPr preferRelativeResize="0"/>
            <p:nvPr/>
          </p:nvPicPr>
          <p:blipFill rotWithShape="1">
            <a:blip r:embed="rId3">
              <a:alphaModFix/>
            </a:blip>
            <a:srcRect b="27106" l="0" r="2619" t="6439"/>
            <a:stretch/>
          </p:blipFill>
          <p:spPr>
            <a:xfrm>
              <a:off x="1241238" y="3045350"/>
              <a:ext cx="6514825" cy="196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46"/>
            <p:cNvPicPr preferRelativeResize="0"/>
            <p:nvPr/>
          </p:nvPicPr>
          <p:blipFill rotWithShape="1">
            <a:blip r:embed="rId4">
              <a:alphaModFix/>
            </a:blip>
            <a:srcRect b="41266" l="21558" r="20920" t="41526"/>
            <a:stretch/>
          </p:blipFill>
          <p:spPr>
            <a:xfrm>
              <a:off x="6464525" y="4807850"/>
              <a:ext cx="1291524" cy="202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1" name="Google Shape;501;p46"/>
          <p:cNvSpPr txBox="1"/>
          <p:nvPr/>
        </p:nvSpPr>
        <p:spPr>
          <a:xfrm>
            <a:off x="2464500" y="4942800"/>
            <a:ext cx="667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van den Oord, A., Vinyals, O., &amp; Kavukcuoglu, K. (2018). Neural Discrete Representation Learning. arXiv [Cs.LG]. Retrieved from http://arxiv.org/abs/1711.00937</a:t>
            </a:r>
            <a:endParaRPr sz="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2" name="Google Shape;502;p46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7"/>
          <p:cNvSpPr txBox="1"/>
          <p:nvPr>
            <p:ph idx="1" type="subTitle"/>
          </p:nvPr>
        </p:nvSpPr>
        <p:spPr>
          <a:xfrm>
            <a:off x="458675" y="1567025"/>
            <a:ext cx="8089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neural network from OpenAI that learns visual concepts from natural language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Designed for zero-shot learning, enabling other models to use its knowledge for various vision-tasks without additional training.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only use the Vision Transformer part of this model to get key features from a 2D image</a:t>
            </a:r>
            <a:endParaRPr sz="1600"/>
          </a:p>
        </p:txBody>
      </p:sp>
      <p:sp>
        <p:nvSpPr>
          <p:cNvPr id="508" name="Google Shape;508;p47"/>
          <p:cNvSpPr txBox="1"/>
          <p:nvPr>
            <p:ph type="title"/>
          </p:nvPr>
        </p:nvSpPr>
        <p:spPr>
          <a:xfrm>
            <a:off x="720000" y="445025"/>
            <a:ext cx="75573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Language-Image Pretraining (CLIP)</a:t>
            </a:r>
            <a:endParaRPr/>
          </a:p>
        </p:txBody>
      </p:sp>
      <p:grpSp>
        <p:nvGrpSpPr>
          <p:cNvPr id="509" name="Google Shape;509;p47"/>
          <p:cNvGrpSpPr/>
          <p:nvPr/>
        </p:nvGrpSpPr>
        <p:grpSpPr>
          <a:xfrm>
            <a:off x="2330538" y="3094825"/>
            <a:ext cx="4482925" cy="1937575"/>
            <a:chOff x="2330538" y="3094825"/>
            <a:chExt cx="4482925" cy="1937575"/>
          </a:xfrm>
        </p:grpSpPr>
        <p:pic>
          <p:nvPicPr>
            <p:cNvPr id="510" name="Google Shape;510;p47"/>
            <p:cNvPicPr preferRelativeResize="0"/>
            <p:nvPr/>
          </p:nvPicPr>
          <p:blipFill rotWithShape="1">
            <a:blip r:embed="rId3">
              <a:alphaModFix/>
            </a:blip>
            <a:srcRect b="28423" l="0" r="0" t="0"/>
            <a:stretch/>
          </p:blipFill>
          <p:spPr>
            <a:xfrm>
              <a:off x="2330538" y="3094825"/>
              <a:ext cx="4482925" cy="193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39917" y="4810360"/>
              <a:ext cx="816383" cy="2220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2" name="Google Shape;512;p47"/>
          <p:cNvSpPr txBox="1"/>
          <p:nvPr/>
        </p:nvSpPr>
        <p:spPr>
          <a:xfrm>
            <a:off x="720000" y="4942800"/>
            <a:ext cx="842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Radford, A., Kim, J. W., Hallacy, C., Ramesh, A., Goh, G., Agarwal, S., … Sutskever, I. (2021). Learning Transferable Visual Models From Natural Language Supervision. arXiv [Cs.CV]. Retrieved from http://arxiv.org/abs/2103.00020</a:t>
            </a:r>
            <a:endParaRPr sz="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3" name="Google Shape;513;p47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8"/>
          <p:cNvSpPr txBox="1"/>
          <p:nvPr>
            <p:ph type="title"/>
          </p:nvPr>
        </p:nvSpPr>
        <p:spPr>
          <a:xfrm>
            <a:off x="720000" y="445025"/>
            <a:ext cx="75573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Masked Generative Image Transformer (MaskGit)</a:t>
            </a:r>
            <a:endParaRPr/>
          </a:p>
        </p:txBody>
      </p:sp>
      <p:sp>
        <p:nvSpPr>
          <p:cNvPr id="520" name="Google Shape;520;p48"/>
          <p:cNvSpPr txBox="1"/>
          <p:nvPr>
            <p:ph idx="1" type="subTitle"/>
          </p:nvPr>
        </p:nvSpPr>
        <p:spPr>
          <a:xfrm>
            <a:off x="458675" y="1567025"/>
            <a:ext cx="80898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bidirectional transformer model by Google Research that predicts masked tokens in a discrete latent sequence.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Originally used for 2D image synthesis, it is adapted to generate VQ-VAE shape indices for efficient and high-quality 3D shape generation through iterative refinement</a:t>
            </a:r>
            <a:endParaRPr sz="1600"/>
          </a:p>
        </p:txBody>
      </p:sp>
      <p:pic>
        <p:nvPicPr>
          <p:cNvPr id="521" name="Google Shape;521;p48"/>
          <p:cNvPicPr preferRelativeResize="0"/>
          <p:nvPr/>
        </p:nvPicPr>
        <p:blipFill rotWithShape="1">
          <a:blip r:embed="rId3">
            <a:alphaModFix/>
          </a:blip>
          <a:srcRect b="28977" l="0" r="0" t="0"/>
          <a:stretch/>
        </p:blipFill>
        <p:spPr>
          <a:xfrm>
            <a:off x="2274638" y="3051750"/>
            <a:ext cx="4594725" cy="209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8"/>
          <p:cNvPicPr preferRelativeResize="0"/>
          <p:nvPr/>
        </p:nvPicPr>
        <p:blipFill rotWithShape="1">
          <a:blip r:embed="rId4">
            <a:alphaModFix/>
          </a:blip>
          <a:srcRect b="36754" l="0" r="0" t="37024"/>
          <a:stretch/>
        </p:blipFill>
        <p:spPr>
          <a:xfrm>
            <a:off x="2274650" y="4971500"/>
            <a:ext cx="1149201" cy="1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/>
        </p:nvSpPr>
        <p:spPr>
          <a:xfrm>
            <a:off x="6874800" y="4589400"/>
            <a:ext cx="22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Chang, H., Zhang, H., Jiang, L., Liu, C., &amp; Freeman, W. T. (2022). MaskGIT: Masked Generative Image Transformer. arXiv [Cs.CV]. Retrieved from http://arxiv.org/abs/2202.04200</a:t>
            </a:r>
            <a:endParaRPr sz="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4" name="Google Shape;524;p48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8" y="1071775"/>
            <a:ext cx="6288502" cy="35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9"/>
          <p:cNvSpPr txBox="1"/>
          <p:nvPr/>
        </p:nvSpPr>
        <p:spPr>
          <a:xfrm>
            <a:off x="6528000" y="1071775"/>
            <a:ext cx="25137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During training, the model has access to both the 3D shape and its corresponding sketches from 7 viewpoints. 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MaskGIT model learns to reconstruct masked portions of the compressed shape—produced by the VQ-VAE—using feature embeddings extracted from CLIP.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1" name="Google Shape;531;p49"/>
          <p:cNvSpPr txBox="1"/>
          <p:nvPr>
            <p:ph type="title"/>
          </p:nvPr>
        </p:nvSpPr>
        <p:spPr>
          <a:xfrm>
            <a:off x="720000" y="445025"/>
            <a:ext cx="7532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Procedure</a:t>
            </a:r>
            <a:endParaRPr/>
          </a:p>
        </p:txBody>
      </p:sp>
      <p:sp>
        <p:nvSpPr>
          <p:cNvPr id="532" name="Google Shape;532;p49"/>
          <p:cNvSpPr/>
          <p:nvPr/>
        </p:nvSpPr>
        <p:spPr>
          <a:xfrm>
            <a:off x="-171625" y="4761475"/>
            <a:ext cx="755100" cy="7590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00" y="1044225"/>
            <a:ext cx="5744373" cy="364292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0"/>
          <p:cNvSpPr txBox="1"/>
          <p:nvPr/>
        </p:nvSpPr>
        <p:spPr>
          <a:xfrm>
            <a:off x="5966375" y="1044225"/>
            <a:ext cx="28974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During inference, only the sketch is available because 3D model is unknown. 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MaskGIT begins with a fully masked compressed shape and iteratively filling in shapes indices based on the features from CLIP until a confident prediction is formed. 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This completed representation is then passed through the decoder to generate the 3D shape.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39" name="Google Shape;539;p50"/>
          <p:cNvSpPr txBox="1"/>
          <p:nvPr>
            <p:ph type="title"/>
          </p:nvPr>
        </p:nvSpPr>
        <p:spPr>
          <a:xfrm>
            <a:off x="720000" y="445025"/>
            <a:ext cx="7532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</a:t>
            </a:r>
            <a:r>
              <a:rPr lang="en"/>
              <a:t> Process</a:t>
            </a:r>
            <a:endParaRPr/>
          </a:p>
        </p:txBody>
      </p:sp>
      <p:sp>
        <p:nvSpPr>
          <p:cNvPr id="540" name="Google Shape;540;p50"/>
          <p:cNvSpPr/>
          <p:nvPr/>
        </p:nvSpPr>
        <p:spPr>
          <a:xfrm>
            <a:off x="-171625" y="4761475"/>
            <a:ext cx="755100" cy="7590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1" title="Screen Recording 2025-04-10 at 3.07.14 PM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663" y="35550"/>
            <a:ext cx="7790687" cy="507240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1"/>
          <p:cNvSpPr/>
          <p:nvPr/>
        </p:nvSpPr>
        <p:spPr>
          <a:xfrm>
            <a:off x="-247825" y="4761475"/>
            <a:ext cx="755100" cy="7590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925" y="-283850"/>
            <a:ext cx="1130800" cy="11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538" y="4470675"/>
            <a:ext cx="1665875" cy="16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>
            <p:ph type="title"/>
          </p:nvPr>
        </p:nvSpPr>
        <p:spPr>
          <a:xfrm>
            <a:off x="720000" y="445025"/>
            <a:ext cx="78732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Meet the Team!</a:t>
            </a:r>
            <a:endParaRPr sz="3500"/>
          </a:p>
        </p:txBody>
      </p:sp>
      <p:pic>
        <p:nvPicPr>
          <p:cNvPr id="273" name="Google Shape;273;p25"/>
          <p:cNvPicPr preferRelativeResize="0"/>
          <p:nvPr/>
        </p:nvPicPr>
        <p:blipFill rotWithShape="1">
          <a:blip r:embed="rId5">
            <a:alphaModFix/>
          </a:blip>
          <a:srcRect b="1028" l="1018" r="1028" t="1018"/>
          <a:stretch/>
        </p:blipFill>
        <p:spPr>
          <a:xfrm>
            <a:off x="5514291" y="1508468"/>
            <a:ext cx="1664100" cy="1673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F76902">
                <a:alpha val="50000"/>
              </a:srgbClr>
            </a:outerShdw>
          </a:effectLst>
        </p:spPr>
      </p:pic>
      <p:pic>
        <p:nvPicPr>
          <p:cNvPr id="274" name="Google Shape;27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1966" y="1508468"/>
            <a:ext cx="1673400" cy="1673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F76902">
                <a:alpha val="50000"/>
              </a:srgbClr>
            </a:outerShdw>
          </a:effectLst>
        </p:spPr>
      </p:pic>
      <p:pic>
        <p:nvPicPr>
          <p:cNvPr id="275" name="Google Shape;27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50" y="1508468"/>
            <a:ext cx="1664100" cy="1673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F76902">
                <a:alpha val="50000"/>
              </a:srgbClr>
            </a:outerShdw>
          </a:effectLst>
        </p:spPr>
      </p:pic>
      <p:pic>
        <p:nvPicPr>
          <p:cNvPr id="276" name="Google Shape;276;p25"/>
          <p:cNvPicPr preferRelativeResize="0"/>
          <p:nvPr/>
        </p:nvPicPr>
        <p:blipFill rotWithShape="1">
          <a:blip r:embed="rId8">
            <a:alphaModFix/>
          </a:blip>
          <a:srcRect b="0" l="12794" r="11136" t="0"/>
          <a:stretch/>
        </p:blipFill>
        <p:spPr>
          <a:xfrm>
            <a:off x="3726400" y="1508475"/>
            <a:ext cx="1664100" cy="1673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F76902">
                <a:alpha val="50000"/>
              </a:srgbClr>
            </a:outerShdw>
          </a:effectLst>
        </p:spPr>
      </p:pic>
      <p:sp>
        <p:nvSpPr>
          <p:cNvPr id="277" name="Google Shape;277;p25"/>
          <p:cNvSpPr txBox="1"/>
          <p:nvPr>
            <p:ph idx="4294967295" type="subTitle"/>
          </p:nvPr>
        </p:nvSpPr>
        <p:spPr>
          <a:xfrm>
            <a:off x="167350" y="3499225"/>
            <a:ext cx="15831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Takumi Fukuzawa</a:t>
            </a:r>
            <a:endParaRPr b="1"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Maryland</a:t>
            </a:r>
            <a:endParaRPr b="1" sz="1600"/>
          </a:p>
        </p:txBody>
      </p:sp>
      <p:sp>
        <p:nvSpPr>
          <p:cNvPr id="278" name="Google Shape;278;p25"/>
          <p:cNvSpPr txBox="1"/>
          <p:nvPr>
            <p:ph idx="4294967295" type="subTitle"/>
          </p:nvPr>
        </p:nvSpPr>
        <p:spPr>
          <a:xfrm>
            <a:off x="1921975" y="3499225"/>
            <a:ext cx="15831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Sadman </a:t>
            </a:r>
            <a:br>
              <a:rPr b="1" lang="en" sz="1600"/>
            </a:br>
            <a:r>
              <a:rPr b="1" lang="en" sz="1600"/>
              <a:t>Islam</a:t>
            </a:r>
            <a:endParaRPr b="1"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Connecticut</a:t>
            </a:r>
            <a:endParaRPr b="1" sz="1600"/>
          </a:p>
        </p:txBody>
      </p:sp>
      <p:sp>
        <p:nvSpPr>
          <p:cNvPr id="279" name="Google Shape;279;p25"/>
          <p:cNvSpPr txBox="1"/>
          <p:nvPr>
            <p:ph idx="4294967295" type="subTitle"/>
          </p:nvPr>
        </p:nvSpPr>
        <p:spPr>
          <a:xfrm>
            <a:off x="3776488" y="3499225"/>
            <a:ext cx="15831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Maisha </a:t>
            </a:r>
            <a:br>
              <a:rPr b="1" lang="en" sz="1600"/>
            </a:br>
            <a:r>
              <a:rPr b="1" lang="en" sz="1600"/>
              <a:t>Iqbal</a:t>
            </a:r>
            <a:endParaRPr b="1"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Alabama</a:t>
            </a:r>
            <a:endParaRPr sz="1600"/>
          </a:p>
        </p:txBody>
      </p:sp>
      <p:sp>
        <p:nvSpPr>
          <p:cNvPr id="280" name="Google Shape;280;p25"/>
          <p:cNvSpPr txBox="1"/>
          <p:nvPr>
            <p:ph idx="4294967295" type="subTitle"/>
          </p:nvPr>
        </p:nvSpPr>
        <p:spPr>
          <a:xfrm>
            <a:off x="5554800" y="3499225"/>
            <a:ext cx="15831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Glenn </a:t>
            </a:r>
            <a:br>
              <a:rPr b="1" lang="en" sz="1600"/>
            </a:br>
            <a:r>
              <a:rPr b="1" lang="en" sz="1600"/>
              <a:t>Todd</a:t>
            </a:r>
            <a:endParaRPr b="1"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Pennsylvania</a:t>
            </a:r>
            <a:endParaRPr sz="1600"/>
          </a:p>
        </p:txBody>
      </p:sp>
      <p:sp>
        <p:nvSpPr>
          <p:cNvPr id="281" name="Google Shape;281;p25"/>
          <p:cNvSpPr txBox="1"/>
          <p:nvPr>
            <p:ph idx="4294967295" type="subTitle"/>
          </p:nvPr>
        </p:nvSpPr>
        <p:spPr>
          <a:xfrm>
            <a:off x="7392500" y="3499225"/>
            <a:ext cx="15831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Robert Yamasaki</a:t>
            </a:r>
            <a:endParaRPr b="1"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California</a:t>
            </a:r>
            <a:endParaRPr sz="1600"/>
          </a:p>
        </p:txBody>
      </p:sp>
      <p:pic>
        <p:nvPicPr>
          <p:cNvPr id="282" name="Google Shape;282;p25" title="ROBERT_YAMASAKI_HEADSHOT.jpg"/>
          <p:cNvPicPr preferRelativeResize="0"/>
          <p:nvPr/>
        </p:nvPicPr>
        <p:blipFill rotWithShape="1">
          <a:blip r:embed="rId9">
            <a:alphaModFix/>
          </a:blip>
          <a:srcRect b="0" l="2504" r="10539" t="0"/>
          <a:stretch/>
        </p:blipFill>
        <p:spPr>
          <a:xfrm>
            <a:off x="7302200" y="1510415"/>
            <a:ext cx="1665900" cy="1669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F76902">
                <a:alpha val="50000"/>
              </a:srgbClr>
            </a:outerShdw>
          </a:effectLst>
        </p:spPr>
      </p:pic>
      <p:sp>
        <p:nvSpPr>
          <p:cNvPr id="283" name="Google Shape;283;p25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2"/>
          <p:cNvSpPr txBox="1"/>
          <p:nvPr/>
        </p:nvSpPr>
        <p:spPr>
          <a:xfrm>
            <a:off x="286550" y="1161888"/>
            <a:ext cx="29868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During training, the model (MaskGit) predicts </a:t>
            </a:r>
            <a:r>
              <a:rPr b="1"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64%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of the associated indices correctly on the training dataset. 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accuracy on the test dataset remains around </a:t>
            </a:r>
            <a:r>
              <a:rPr b="1"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60%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providing indication that the model is </a:t>
            </a:r>
            <a:r>
              <a:rPr b="1"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overfit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54" name="Google Shape;554;p52"/>
          <p:cNvSpPr txBox="1"/>
          <p:nvPr>
            <p:ph type="title"/>
          </p:nvPr>
        </p:nvSpPr>
        <p:spPr>
          <a:xfrm>
            <a:off x="720000" y="445025"/>
            <a:ext cx="7532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Accuracy</a:t>
            </a:r>
            <a:endParaRPr/>
          </a:p>
        </p:txBody>
      </p:sp>
      <p:pic>
        <p:nvPicPr>
          <p:cNvPr id="555" name="Google Shape;5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625" y="1332588"/>
            <a:ext cx="5744376" cy="292172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2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/>
          <p:nvPr/>
        </p:nvSpPr>
        <p:spPr>
          <a:xfrm>
            <a:off x="286525" y="1090625"/>
            <a:ext cx="31131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Cross-entropy loss measures the model’s (MaskGit) confidence in predicting the correct VQVAE indices that are representative of the original shape. 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The gap between training and test loss curves shows our model is overfitting, performing much better on the training data.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62" name="Google Shape;562;p53"/>
          <p:cNvSpPr txBox="1"/>
          <p:nvPr>
            <p:ph type="title"/>
          </p:nvPr>
        </p:nvSpPr>
        <p:spPr>
          <a:xfrm>
            <a:off x="720000" y="445025"/>
            <a:ext cx="75327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625" y="1326362"/>
            <a:ext cx="5744376" cy="293418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3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DECDB"/>
              </a:gs>
              <a:gs pos="100000">
                <a:srgbClr val="F0AA6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4"/>
          <p:cNvSpPr txBox="1"/>
          <p:nvPr>
            <p:ph type="title"/>
          </p:nvPr>
        </p:nvSpPr>
        <p:spPr>
          <a:xfrm>
            <a:off x="713225" y="2020191"/>
            <a:ext cx="50676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&amp; Future</a:t>
            </a:r>
            <a:endParaRPr/>
          </a:p>
        </p:txBody>
      </p:sp>
      <p:sp>
        <p:nvSpPr>
          <p:cNvPr id="570" name="Google Shape;570;p54"/>
          <p:cNvSpPr txBox="1"/>
          <p:nvPr>
            <p:ph idx="2" type="title"/>
          </p:nvPr>
        </p:nvSpPr>
        <p:spPr>
          <a:xfrm>
            <a:off x="713225" y="1178369"/>
            <a:ext cx="13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571" name="Google Shape;5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4"/>
          <p:cNvSpPr txBox="1"/>
          <p:nvPr>
            <p:ph idx="4294967295" type="subTitle"/>
          </p:nvPr>
        </p:nvSpPr>
        <p:spPr>
          <a:xfrm>
            <a:off x="720000" y="3590100"/>
            <a:ext cx="50607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Reflection on what we’ve learned and what the future could look hold for this project</a:t>
            </a:r>
            <a:endParaRPr sz="1800"/>
          </a:p>
        </p:txBody>
      </p:sp>
      <p:sp>
        <p:nvSpPr>
          <p:cNvPr id="574" name="Google Shape;574;p54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5"/>
          <p:cNvSpPr txBox="1"/>
          <p:nvPr>
            <p:ph type="title"/>
          </p:nvPr>
        </p:nvSpPr>
        <p:spPr>
          <a:xfrm>
            <a:off x="713225" y="1786791"/>
            <a:ext cx="5067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pic>
        <p:nvPicPr>
          <p:cNvPr id="580" name="Google Shape;5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5"/>
          <p:cNvSpPr txBox="1"/>
          <p:nvPr>
            <p:ph idx="4294967295" type="subTitle"/>
          </p:nvPr>
        </p:nvSpPr>
        <p:spPr>
          <a:xfrm>
            <a:off x="709850" y="2664000"/>
            <a:ext cx="50676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Possible improvements for all parts of the project</a:t>
            </a:r>
            <a:endParaRPr sz="1800"/>
          </a:p>
        </p:txBody>
      </p:sp>
      <p:sp>
        <p:nvSpPr>
          <p:cNvPr id="583" name="Google Shape;583;p55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 txBox="1"/>
          <p:nvPr>
            <p:ph type="title"/>
          </p:nvPr>
        </p:nvSpPr>
        <p:spPr>
          <a:xfrm>
            <a:off x="826050" y="445025"/>
            <a:ext cx="7162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GUI &amp; Cloud</a:t>
            </a:r>
            <a:endParaRPr/>
          </a:p>
        </p:txBody>
      </p:sp>
      <p:sp>
        <p:nvSpPr>
          <p:cNvPr id="589" name="Google Shape;589;p56"/>
          <p:cNvSpPr txBox="1"/>
          <p:nvPr>
            <p:ph idx="1" type="subTitle"/>
          </p:nvPr>
        </p:nvSpPr>
        <p:spPr>
          <a:xfrm>
            <a:off x="724900" y="1091525"/>
            <a:ext cx="7844700" cy="3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/>
              <a:t>Serverless GUI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/>
              <a:t>Better design</a:t>
            </a:r>
            <a:endParaRPr sz="1600"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</a:pPr>
            <a:r>
              <a:rPr lang="en" sz="1600"/>
              <a:t>Both aesthetically and with the code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/>
              <a:t>Addition of being able to scan in images using a camera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Fix defects</a:t>
            </a:r>
            <a:endParaRPr sz="1600"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Ex. Key words (Tags)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nrope"/>
              <a:buChar char="●"/>
            </a:pPr>
            <a:r>
              <a:rPr lang="en" sz="1600"/>
              <a:t>Hosting on the Cloud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/>
              <a:t>Host a </a:t>
            </a:r>
            <a:r>
              <a:rPr lang="en" sz="1600"/>
              <a:t>separate</a:t>
            </a:r>
            <a:r>
              <a:rPr lang="en" sz="1600"/>
              <a:t> SageMaker model to handle CLIP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/>
              <a:t>Create Lambda container to avoid Lambda layer size constraints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90" name="Google Shape;590;p56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91" name="Google Shape;591;p56"/>
          <p:cNvSpPr/>
          <p:nvPr/>
        </p:nvSpPr>
        <p:spPr>
          <a:xfrm>
            <a:off x="-91225" y="4776325"/>
            <a:ext cx="594300" cy="5769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7"/>
          <p:cNvSpPr txBox="1"/>
          <p:nvPr>
            <p:ph type="title"/>
          </p:nvPr>
        </p:nvSpPr>
        <p:spPr>
          <a:xfrm>
            <a:off x="826050" y="445025"/>
            <a:ext cx="7162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Improvements</a:t>
            </a:r>
            <a:endParaRPr/>
          </a:p>
        </p:txBody>
      </p:sp>
      <p:sp>
        <p:nvSpPr>
          <p:cNvPr id="597" name="Google Shape;597;p57"/>
          <p:cNvSpPr txBox="1"/>
          <p:nvPr>
            <p:ph idx="1" type="subTitle"/>
          </p:nvPr>
        </p:nvSpPr>
        <p:spPr>
          <a:xfrm>
            <a:off x="724900" y="1091525"/>
            <a:ext cx="7844700" cy="3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/>
              <a:t>Training Infrastructure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/>
              <a:t>The model was trained on local machines for over 300 hours.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/>
              <a:t>Future teams can leverage AWS SageMaker for faster training times.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/>
              <a:t>Dataset Expansion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/>
              <a:t>MaskGIT utilized more data (24 views of an object) when training their model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/>
              <a:t>We didn’t due to memory concerns but Increasing the number of views may enhance model performance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/>
              <a:t>Image Resolution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/>
              <a:t>Sketches were generated at an arbitrary resolution of 960×960 pixels.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/>
              <a:t>Lower resolution images on model accuracy may yield gains.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98" name="Google Shape;598;p57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>
            <p:ph type="title"/>
          </p:nvPr>
        </p:nvSpPr>
        <p:spPr>
          <a:xfrm>
            <a:off x="826050" y="445025"/>
            <a:ext cx="7162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Improvements</a:t>
            </a:r>
            <a:endParaRPr/>
          </a:p>
        </p:txBody>
      </p:sp>
      <p:sp>
        <p:nvSpPr>
          <p:cNvPr id="604" name="Google Shape;604;p58"/>
          <p:cNvSpPr txBox="1"/>
          <p:nvPr>
            <p:ph idx="1" type="subTitle"/>
          </p:nvPr>
        </p:nvSpPr>
        <p:spPr>
          <a:xfrm>
            <a:off x="724900" y="1091525"/>
            <a:ext cx="7844700" cy="3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/>
              <a:t>Sketch Simplification</a:t>
            </a:r>
            <a:r>
              <a:rPr lang="en" sz="1600"/>
              <a:t>: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/>
              <a:t>Some sketches contained excessive detail, potentially hindering the model's learning process.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b="1" lang="en" sz="1600"/>
              <a:t>Text Input: </a:t>
            </a:r>
            <a:r>
              <a:rPr lang="en" sz="1600"/>
              <a:t>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○"/>
            </a:pPr>
            <a:r>
              <a:rPr lang="en" sz="1600"/>
              <a:t>Additional information with the cross attention mechanism may potentially enrich the model’s understanding.</a:t>
            </a:r>
            <a:endParaRPr sz="1600"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Ex. Tell the model that the technical drawing that is being inputted is a plane.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05" name="Google Shape;605;p58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9"/>
          <p:cNvSpPr txBox="1"/>
          <p:nvPr>
            <p:ph type="title"/>
          </p:nvPr>
        </p:nvSpPr>
        <p:spPr>
          <a:xfrm>
            <a:off x="713225" y="1786791"/>
            <a:ext cx="5067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pic>
        <p:nvPicPr>
          <p:cNvPr id="611" name="Google Shape;6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9"/>
          <p:cNvSpPr txBox="1"/>
          <p:nvPr>
            <p:ph idx="4294967295" type="subTitle"/>
          </p:nvPr>
        </p:nvSpPr>
        <p:spPr>
          <a:xfrm>
            <a:off x="709850" y="2664000"/>
            <a:ext cx="50676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Reflection on the year</a:t>
            </a:r>
            <a:endParaRPr sz="1800"/>
          </a:p>
        </p:txBody>
      </p:sp>
      <p:sp>
        <p:nvSpPr>
          <p:cNvPr id="614" name="Google Shape;614;p59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0"/>
          <p:cNvSpPr txBox="1"/>
          <p:nvPr>
            <p:ph type="title"/>
          </p:nvPr>
        </p:nvSpPr>
        <p:spPr>
          <a:xfrm>
            <a:off x="720000" y="445025"/>
            <a:ext cx="8066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Spent </a:t>
            </a:r>
            <a:endParaRPr/>
          </a:p>
        </p:txBody>
      </p:sp>
      <p:pic>
        <p:nvPicPr>
          <p:cNvPr id="620" name="Google Shape;6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31850" y="1646325"/>
            <a:ext cx="4848375" cy="481530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0"/>
          <p:cNvSpPr txBox="1"/>
          <p:nvPr>
            <p:ph idx="1" type="subTitle"/>
          </p:nvPr>
        </p:nvSpPr>
        <p:spPr>
          <a:xfrm>
            <a:off x="720000" y="1028825"/>
            <a:ext cx="7885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Started off with Research and ended with Development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Total: ~ 1,260 hours</a:t>
            </a:r>
            <a:endParaRPr sz="20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2" name="Google Shape;622;p60"/>
          <p:cNvSpPr/>
          <p:nvPr/>
        </p:nvSpPr>
        <p:spPr>
          <a:xfrm>
            <a:off x="-308900" y="4882650"/>
            <a:ext cx="755100" cy="759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23" name="Google Shape;623;p6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00" y="2198161"/>
            <a:ext cx="8066401" cy="229624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0"/>
          <p:cNvSpPr txBox="1"/>
          <p:nvPr/>
        </p:nvSpPr>
        <p:spPr>
          <a:xfrm>
            <a:off x="446200" y="2702525"/>
            <a:ext cx="160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Explorative </a:t>
            </a:r>
            <a:r>
              <a:rPr b="1" lang="en" sz="1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research</a:t>
            </a:r>
            <a:endParaRPr b="1" sz="1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625" name="Google Shape;625;p60"/>
          <p:cNvCxnSpPr>
            <a:stCxn id="624" idx="2"/>
          </p:cNvCxnSpPr>
          <p:nvPr/>
        </p:nvCxnSpPr>
        <p:spPr>
          <a:xfrm>
            <a:off x="1250650" y="3041225"/>
            <a:ext cx="698400" cy="408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60"/>
          <p:cNvSpPr txBox="1"/>
          <p:nvPr/>
        </p:nvSpPr>
        <p:spPr>
          <a:xfrm>
            <a:off x="1214450" y="2264075"/>
            <a:ext cx="1647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VQVAE Implementation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GUI Development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627" name="Google Shape;627;p60"/>
          <p:cNvCxnSpPr>
            <a:stCxn id="626" idx="2"/>
          </p:cNvCxnSpPr>
          <p:nvPr/>
        </p:nvCxnSpPr>
        <p:spPr>
          <a:xfrm>
            <a:off x="2038100" y="2720375"/>
            <a:ext cx="1009200" cy="45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60"/>
          <p:cNvSpPr txBox="1"/>
          <p:nvPr/>
        </p:nvSpPr>
        <p:spPr>
          <a:xfrm>
            <a:off x="5187900" y="2437950"/>
            <a:ext cx="1214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MaskGIT 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Implementation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629" name="Google Shape;629;p60"/>
          <p:cNvCxnSpPr>
            <a:stCxn id="628" idx="1"/>
          </p:cNvCxnSpPr>
          <p:nvPr/>
        </p:nvCxnSpPr>
        <p:spPr>
          <a:xfrm flipH="1">
            <a:off x="4718100" y="2642100"/>
            <a:ext cx="469800" cy="4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60"/>
          <p:cNvSpPr txBox="1"/>
          <p:nvPr/>
        </p:nvSpPr>
        <p:spPr>
          <a:xfrm>
            <a:off x="6987750" y="3189950"/>
            <a:ext cx="14583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Video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Poster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Technical Report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Retrospective Doc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631" name="Google Shape;631;p60"/>
          <p:cNvCxnSpPr>
            <a:stCxn id="630" idx="1"/>
          </p:cNvCxnSpPr>
          <p:nvPr/>
        </p:nvCxnSpPr>
        <p:spPr>
          <a:xfrm rot="10800000">
            <a:off x="6226350" y="3387800"/>
            <a:ext cx="761400" cy="150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2" name="Google Shape;632;p60"/>
          <p:cNvSpPr txBox="1"/>
          <p:nvPr/>
        </p:nvSpPr>
        <p:spPr>
          <a:xfrm>
            <a:off x="2797850" y="2584925"/>
            <a:ext cx="164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MaskGIT Implementation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91919"/>
                </a:solidFill>
                <a:latin typeface="Manrope"/>
                <a:ea typeface="Manrope"/>
                <a:cs typeface="Manrope"/>
                <a:sym typeface="Manrope"/>
              </a:rPr>
              <a:t>Research</a:t>
            </a:r>
            <a:endParaRPr b="1" sz="1000">
              <a:solidFill>
                <a:srgbClr val="19191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633" name="Google Shape;633;p60"/>
          <p:cNvCxnSpPr>
            <a:stCxn id="632" idx="2"/>
          </p:cNvCxnSpPr>
          <p:nvPr/>
        </p:nvCxnSpPr>
        <p:spPr>
          <a:xfrm>
            <a:off x="3621500" y="3151025"/>
            <a:ext cx="771900" cy="49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1"/>
          <p:cNvSpPr txBox="1"/>
          <p:nvPr>
            <p:ph type="title"/>
          </p:nvPr>
        </p:nvSpPr>
        <p:spPr>
          <a:xfrm>
            <a:off x="720000" y="445025"/>
            <a:ext cx="8066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639" name="Google Shape;639;p61"/>
          <p:cNvSpPr txBox="1"/>
          <p:nvPr>
            <p:ph idx="1" type="subTitle"/>
          </p:nvPr>
        </p:nvSpPr>
        <p:spPr>
          <a:xfrm>
            <a:off x="720000" y="1736825"/>
            <a:ext cx="5011800" cy="26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commitments take longer than you originally expect it to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Data drives all AI development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“Fail Early and Fail Fast”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40" name="Google Shape;6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31850" y="1646325"/>
            <a:ext cx="4848375" cy="481530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1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925" y="-283850"/>
            <a:ext cx="1130800" cy="11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538" y="4470675"/>
            <a:ext cx="1665875" cy="16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6"/>
          <p:cNvSpPr txBox="1"/>
          <p:nvPr>
            <p:ph type="title"/>
          </p:nvPr>
        </p:nvSpPr>
        <p:spPr>
          <a:xfrm>
            <a:off x="720000" y="445025"/>
            <a:ext cx="78732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Meet our Coach!</a:t>
            </a:r>
            <a:endParaRPr sz="3500"/>
          </a:p>
        </p:txBody>
      </p:sp>
      <p:sp>
        <p:nvSpPr>
          <p:cNvPr id="291" name="Google Shape;291;p26"/>
          <p:cNvSpPr txBox="1"/>
          <p:nvPr>
            <p:ph idx="4294967295" type="subTitle"/>
          </p:nvPr>
        </p:nvSpPr>
        <p:spPr>
          <a:xfrm>
            <a:off x="2761650" y="3865600"/>
            <a:ext cx="3789900" cy="9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Kenn Martinez</a:t>
            </a:r>
            <a:endParaRPr b="1"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Senior Lecturer </a:t>
            </a:r>
            <a:br>
              <a:rPr lang="en" sz="1600"/>
            </a:br>
            <a:r>
              <a:rPr lang="en" sz="1600"/>
              <a:t>Department of Software Engineering</a:t>
            </a:r>
            <a:endParaRPr sz="1600"/>
          </a:p>
        </p:txBody>
      </p:sp>
      <p:pic>
        <p:nvPicPr>
          <p:cNvPr id="292" name="Google Shape;2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7150" y="1386900"/>
            <a:ext cx="2369700" cy="2369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2700000" dist="38100">
              <a:srgbClr val="F76902">
                <a:alpha val="50000"/>
              </a:srgbClr>
            </a:outerShdw>
          </a:effectLst>
        </p:spPr>
      </p:pic>
      <p:sp>
        <p:nvSpPr>
          <p:cNvPr id="293" name="Google Shape;293;p26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2"/>
          <p:cNvSpPr txBox="1"/>
          <p:nvPr>
            <p:ph type="title"/>
          </p:nvPr>
        </p:nvSpPr>
        <p:spPr>
          <a:xfrm>
            <a:off x="720000" y="445025"/>
            <a:ext cx="8066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to….</a:t>
            </a:r>
            <a:endParaRPr/>
          </a:p>
        </p:txBody>
      </p:sp>
      <p:sp>
        <p:nvSpPr>
          <p:cNvPr id="647" name="Google Shape;647;p62"/>
          <p:cNvSpPr txBox="1"/>
          <p:nvPr>
            <p:ph idx="1" type="subTitle"/>
          </p:nvPr>
        </p:nvSpPr>
        <p:spPr>
          <a:xfrm>
            <a:off x="720000" y="1736825"/>
            <a:ext cx="5011800" cy="26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Jaime Wightman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Brian Kelly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Brian Nevinsky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Sterling Belleau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Bill Norris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Kristian Hovland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Alaina Bradley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everyone else that helped us!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48" name="Google Shape;64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31850" y="1646325"/>
            <a:ext cx="4848375" cy="481530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2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3"/>
          <p:cNvSpPr txBox="1"/>
          <p:nvPr>
            <p:ph idx="1" type="subTitle"/>
          </p:nvPr>
        </p:nvSpPr>
        <p:spPr>
          <a:xfrm>
            <a:off x="427513" y="1648200"/>
            <a:ext cx="3811200" cy="18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Any q</a:t>
            </a:r>
            <a:r>
              <a:rPr lang="en" sz="3600"/>
              <a:t>uestions, comments, or concerns?</a:t>
            </a:r>
            <a:endParaRPr sz="3600"/>
          </a:p>
        </p:txBody>
      </p:sp>
      <p:pic>
        <p:nvPicPr>
          <p:cNvPr id="655" name="Google Shape;65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56325" y="1241725"/>
            <a:ext cx="2674450" cy="26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2538" y="1029025"/>
            <a:ext cx="4113951" cy="30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3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Sora Medium"/>
                <a:ea typeface="Sora Medium"/>
                <a:cs typeface="Sora Medium"/>
                <a:sym typeface="Sora Medium"/>
              </a:rPr>
              <a:t>Table of contents</a:t>
            </a:r>
            <a:endParaRPr b="0" sz="290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299" name="Google Shape;299;p27"/>
          <p:cNvSpPr txBox="1"/>
          <p:nvPr>
            <p:ph idx="2" type="title"/>
          </p:nvPr>
        </p:nvSpPr>
        <p:spPr>
          <a:xfrm>
            <a:off x="720000" y="2351900"/>
            <a:ext cx="2303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Start</a:t>
            </a:r>
            <a:endParaRPr/>
          </a:p>
        </p:txBody>
      </p:sp>
      <p:sp>
        <p:nvSpPr>
          <p:cNvPr id="300" name="Google Shape;300;p27"/>
          <p:cNvSpPr txBox="1"/>
          <p:nvPr>
            <p:ph idx="1" type="subTitle"/>
          </p:nvPr>
        </p:nvSpPr>
        <p:spPr>
          <a:xfrm>
            <a:off x="720000" y="2921677"/>
            <a:ext cx="23031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goals, constraints, and milestones behind the project.</a:t>
            </a:r>
            <a:endParaRPr/>
          </a:p>
        </p:txBody>
      </p:sp>
      <p:sp>
        <p:nvSpPr>
          <p:cNvPr id="301" name="Google Shape;301;p27"/>
          <p:cNvSpPr txBox="1"/>
          <p:nvPr>
            <p:ph idx="3" type="title"/>
          </p:nvPr>
        </p:nvSpPr>
        <p:spPr>
          <a:xfrm>
            <a:off x="3420450" y="2351850"/>
            <a:ext cx="23031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</a:t>
            </a:r>
            <a:endParaRPr/>
          </a:p>
        </p:txBody>
      </p:sp>
      <p:sp>
        <p:nvSpPr>
          <p:cNvPr id="302" name="Google Shape;302;p27"/>
          <p:cNvSpPr txBox="1"/>
          <p:nvPr>
            <p:ph idx="4" type="subTitle"/>
          </p:nvPr>
        </p:nvSpPr>
        <p:spPr>
          <a:xfrm>
            <a:off x="3420475" y="2921676"/>
            <a:ext cx="23031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</a:t>
            </a:r>
            <a:r>
              <a:rPr lang="en"/>
              <a:t>e current progress of the project, including key features that have been implemented</a:t>
            </a:r>
            <a:endParaRPr/>
          </a:p>
        </p:txBody>
      </p:sp>
      <p:sp>
        <p:nvSpPr>
          <p:cNvPr id="303" name="Google Shape;303;p27"/>
          <p:cNvSpPr txBox="1"/>
          <p:nvPr>
            <p:ph idx="5" type="title"/>
          </p:nvPr>
        </p:nvSpPr>
        <p:spPr>
          <a:xfrm>
            <a:off x="6120950" y="2351849"/>
            <a:ext cx="2303100" cy="7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&amp; Future</a:t>
            </a:r>
            <a:endParaRPr/>
          </a:p>
        </p:txBody>
      </p:sp>
      <p:sp>
        <p:nvSpPr>
          <p:cNvPr id="304" name="Google Shape;304;p27"/>
          <p:cNvSpPr txBox="1"/>
          <p:nvPr>
            <p:ph idx="6" type="subTitle"/>
          </p:nvPr>
        </p:nvSpPr>
        <p:spPr>
          <a:xfrm>
            <a:off x="6120954" y="3045402"/>
            <a:ext cx="23031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 </a:t>
            </a:r>
            <a:r>
              <a:rPr lang="en"/>
              <a:t>on what we’ve learned and what the future could look hold for this project</a:t>
            </a:r>
            <a:endParaRPr/>
          </a:p>
        </p:txBody>
      </p:sp>
      <p:sp>
        <p:nvSpPr>
          <p:cNvPr id="305" name="Google Shape;305;p27"/>
          <p:cNvSpPr txBox="1"/>
          <p:nvPr>
            <p:ph idx="7" type="title"/>
          </p:nvPr>
        </p:nvSpPr>
        <p:spPr>
          <a:xfrm>
            <a:off x="719989" y="1745900"/>
            <a:ext cx="765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6" name="Google Shape;306;p27"/>
          <p:cNvSpPr txBox="1"/>
          <p:nvPr>
            <p:ph idx="8" type="title"/>
          </p:nvPr>
        </p:nvSpPr>
        <p:spPr>
          <a:xfrm>
            <a:off x="3420438" y="1745900"/>
            <a:ext cx="765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7" name="Google Shape;307;p27"/>
          <p:cNvSpPr txBox="1"/>
          <p:nvPr>
            <p:ph idx="9" type="title"/>
          </p:nvPr>
        </p:nvSpPr>
        <p:spPr>
          <a:xfrm>
            <a:off x="6120904" y="1745900"/>
            <a:ext cx="765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720000" y="445025"/>
            <a:ext cx="78732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Core Definitions</a:t>
            </a:r>
            <a:endParaRPr sz="3500"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5349250" y="2794388"/>
            <a:ext cx="3566151" cy="2199312"/>
            <a:chOff x="5349250" y="2794388"/>
            <a:chExt cx="3566151" cy="2199312"/>
          </a:xfrm>
        </p:grpSpPr>
        <p:pic>
          <p:nvPicPr>
            <p:cNvPr id="315" name="Google Shape;31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9251" y="2794388"/>
              <a:ext cx="3566150" cy="2199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28"/>
            <p:cNvSpPr txBox="1"/>
            <p:nvPr/>
          </p:nvSpPr>
          <p:spPr>
            <a:xfrm>
              <a:off x="5349250" y="4818200"/>
              <a:ext cx="30234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4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 https://davidneat.wordpress.com/technical-drawing/some-of-the-principles-of-technical-drawing-simply-illustrated-part-1/</a:t>
              </a:r>
              <a:endParaRPr sz="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317" name="Google Shape;317;p28"/>
          <p:cNvGrpSpPr/>
          <p:nvPr/>
        </p:nvGrpSpPr>
        <p:grpSpPr>
          <a:xfrm>
            <a:off x="5349246" y="141475"/>
            <a:ext cx="3566154" cy="2513026"/>
            <a:chOff x="5349246" y="141475"/>
            <a:chExt cx="3566154" cy="2513026"/>
          </a:xfrm>
        </p:grpSpPr>
        <p:pic>
          <p:nvPicPr>
            <p:cNvPr id="318" name="Google Shape;318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49246" y="141475"/>
              <a:ext cx="3566154" cy="2513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28"/>
            <p:cNvSpPr txBox="1"/>
            <p:nvPr/>
          </p:nvSpPr>
          <p:spPr>
            <a:xfrm>
              <a:off x="5349250" y="2479000"/>
              <a:ext cx="11676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4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https://en.wikipedia.org/wiki/Polygon_mesh</a:t>
              </a:r>
              <a:endParaRPr sz="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320" name="Google Shape;320;p28"/>
          <p:cNvSpPr txBox="1"/>
          <p:nvPr>
            <p:ph idx="1" type="subTitle"/>
          </p:nvPr>
        </p:nvSpPr>
        <p:spPr>
          <a:xfrm>
            <a:off x="720000" y="1480875"/>
            <a:ext cx="4261800" cy="32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Technical Drawing (2D)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Detailed diagram that explains how an object is created or functions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Mesh Model (3D)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3D representation of an object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Uses a collection of vertices, edges, and faces to define its shape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Voxel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3D Representation of a pixel</a:t>
            </a:r>
            <a:endParaRPr sz="1600"/>
          </a:p>
        </p:txBody>
      </p:sp>
      <p:sp>
        <p:nvSpPr>
          <p:cNvPr id="321" name="Google Shape;321;p28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type="title"/>
          </p:nvPr>
        </p:nvSpPr>
        <p:spPr>
          <a:xfrm>
            <a:off x="713225" y="2020191"/>
            <a:ext cx="5067600" cy="8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Start</a:t>
            </a:r>
            <a:endParaRPr/>
          </a:p>
        </p:txBody>
      </p:sp>
      <p:sp>
        <p:nvSpPr>
          <p:cNvPr id="327" name="Google Shape;327;p29"/>
          <p:cNvSpPr txBox="1"/>
          <p:nvPr>
            <p:ph idx="2" type="title"/>
          </p:nvPr>
        </p:nvSpPr>
        <p:spPr>
          <a:xfrm>
            <a:off x="713225" y="1178369"/>
            <a:ext cx="130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28" name="Google Shape;3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9" y="4428469"/>
            <a:ext cx="1071501" cy="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821" y="1172550"/>
            <a:ext cx="2645379" cy="27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>
            <p:ph idx="4294967295" type="subTitle"/>
          </p:nvPr>
        </p:nvSpPr>
        <p:spPr>
          <a:xfrm>
            <a:off x="720000" y="2921675"/>
            <a:ext cx="46149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The original goals, constraints, and milestones behind the project. </a:t>
            </a:r>
            <a:endParaRPr sz="1800"/>
          </a:p>
        </p:txBody>
      </p:sp>
      <p:pic>
        <p:nvPicPr>
          <p:cNvPr id="331" name="Google Shape;3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925" y="1920311"/>
            <a:ext cx="1625299" cy="162773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720000" y="445025"/>
            <a:ext cx="78732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Why?</a:t>
            </a:r>
            <a:endParaRPr sz="3500"/>
          </a:p>
        </p:txBody>
      </p:sp>
      <p:sp>
        <p:nvSpPr>
          <p:cNvPr id="338" name="Google Shape;338;p30"/>
          <p:cNvSpPr txBox="1"/>
          <p:nvPr>
            <p:ph idx="1" type="subTitle"/>
          </p:nvPr>
        </p:nvSpPr>
        <p:spPr>
          <a:xfrm>
            <a:off x="720000" y="1465875"/>
            <a:ext cx="36828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Technical drawings are common in communicating design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Can have differences based on industry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Converting 2D drawings to 3D models is manual, time-consuming, and requires expert knowledge.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339" name="Google Shape;339;p30"/>
          <p:cNvGrpSpPr/>
          <p:nvPr/>
        </p:nvGrpSpPr>
        <p:grpSpPr>
          <a:xfrm>
            <a:off x="4618550" y="1720900"/>
            <a:ext cx="4345526" cy="2444350"/>
            <a:chOff x="4618550" y="1720900"/>
            <a:chExt cx="4345526" cy="2444350"/>
          </a:xfrm>
        </p:grpSpPr>
        <p:pic>
          <p:nvPicPr>
            <p:cNvPr id="340" name="Google Shape;34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18550" y="1720900"/>
              <a:ext cx="4345526" cy="2444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0"/>
            <p:cNvSpPr txBox="1"/>
            <p:nvPr/>
          </p:nvSpPr>
          <p:spPr>
            <a:xfrm>
              <a:off x="7408575" y="3894500"/>
              <a:ext cx="1555500" cy="1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40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https://www.youtube.com/watch?v=w04H_7AzixE</a:t>
              </a:r>
              <a:endParaRPr sz="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342" name="Google Shape;342;p30"/>
          <p:cNvSpPr/>
          <p:nvPr/>
        </p:nvSpPr>
        <p:spPr>
          <a:xfrm>
            <a:off x="-171625" y="46852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type="title"/>
          </p:nvPr>
        </p:nvSpPr>
        <p:spPr>
          <a:xfrm>
            <a:off x="720000" y="445025"/>
            <a:ext cx="78732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Original Proposal</a:t>
            </a:r>
            <a:endParaRPr sz="3500"/>
          </a:p>
        </p:txBody>
      </p:sp>
      <p:sp>
        <p:nvSpPr>
          <p:cNvPr id="348" name="Google Shape;348;p31"/>
          <p:cNvSpPr txBox="1"/>
          <p:nvPr>
            <p:ph idx="1" type="subTitle"/>
          </p:nvPr>
        </p:nvSpPr>
        <p:spPr>
          <a:xfrm>
            <a:off x="720000" y="1465875"/>
            <a:ext cx="36993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Deep learning system that turns Technical Drawings into 3D mesh models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Formats: Paper, Mylar, and Soft Copy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Utilize AWS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VAMS, S3, SageMaker, Lambda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Serverless Front-End GUI</a:t>
            </a:r>
            <a:endParaRPr sz="1600"/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276" y="1942289"/>
            <a:ext cx="4246473" cy="295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275" y="1260475"/>
            <a:ext cx="4246474" cy="63048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1"/>
          <p:cNvSpPr/>
          <p:nvPr/>
        </p:nvSpPr>
        <p:spPr>
          <a:xfrm>
            <a:off x="-19225" y="4837675"/>
            <a:ext cx="755100" cy="759000"/>
          </a:xfrm>
          <a:prstGeom prst="ellipse">
            <a:avLst/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 Wireframe Shapes Business Basic Template by Slidesgo">
  <a:themeElements>
    <a:clrScheme name="Simple Light">
      <a:dk1>
        <a:srgbClr val="FFFFFF"/>
      </a:dk1>
      <a:lt1>
        <a:srgbClr val="131524"/>
      </a:lt1>
      <a:dk2>
        <a:srgbClr val="202951"/>
      </a:dk2>
      <a:lt2>
        <a:srgbClr val="FC70D1"/>
      </a:lt2>
      <a:accent1>
        <a:srgbClr val="F85D12"/>
      </a:accent1>
      <a:accent2>
        <a:srgbClr val="F49A0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